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2" r:id="rId2"/>
    <p:sldMasterId id="2147483653" r:id="rId3"/>
    <p:sldMasterId id="2147483654" r:id="rId4"/>
    <p:sldMasterId id="2147483655" r:id="rId5"/>
    <p:sldMasterId id="2147483656" r:id="rId6"/>
  </p:sldMasterIdLst>
  <p:notesMasterIdLst>
    <p:notesMasterId r:id="rId8"/>
  </p:notesMasterIdLst>
  <p:sldIdLst>
    <p:sldId id="256" r:id="rId7"/>
  </p:sldIdLst>
  <p:sldSz cx="27432000" cy="16459200"/>
  <p:notesSz cx="6858000" cy="9144000"/>
  <p:defaultTextStyle>
    <a:defPPr>
      <a:defRPr lang="en-US"/>
    </a:defPPr>
    <a:lvl1pPr algn="l" rtl="0" fontAlgn="base">
      <a:spcBef>
        <a:spcPct val="0"/>
      </a:spcBef>
      <a:spcAft>
        <a:spcPct val="0"/>
      </a:spcAft>
      <a:defRPr sz="2400" b="1" kern="1200">
        <a:solidFill>
          <a:schemeClr val="tx1"/>
        </a:solidFill>
        <a:latin typeface="Arial" charset="0"/>
        <a:ea typeface="+mn-ea"/>
        <a:cs typeface="+mn-cs"/>
      </a:defRPr>
    </a:lvl1pPr>
    <a:lvl2pPr marL="457200" algn="l" rtl="0" fontAlgn="base">
      <a:spcBef>
        <a:spcPct val="0"/>
      </a:spcBef>
      <a:spcAft>
        <a:spcPct val="0"/>
      </a:spcAft>
      <a:defRPr sz="2400" b="1" kern="1200">
        <a:solidFill>
          <a:schemeClr val="tx1"/>
        </a:solidFill>
        <a:latin typeface="Arial" charset="0"/>
        <a:ea typeface="+mn-ea"/>
        <a:cs typeface="+mn-cs"/>
      </a:defRPr>
    </a:lvl2pPr>
    <a:lvl3pPr marL="914400" algn="l" rtl="0" fontAlgn="base">
      <a:spcBef>
        <a:spcPct val="0"/>
      </a:spcBef>
      <a:spcAft>
        <a:spcPct val="0"/>
      </a:spcAft>
      <a:defRPr sz="2400" b="1" kern="1200">
        <a:solidFill>
          <a:schemeClr val="tx1"/>
        </a:solidFill>
        <a:latin typeface="Arial" charset="0"/>
        <a:ea typeface="+mn-ea"/>
        <a:cs typeface="+mn-cs"/>
      </a:defRPr>
    </a:lvl3pPr>
    <a:lvl4pPr marL="1371600" algn="l" rtl="0" fontAlgn="base">
      <a:spcBef>
        <a:spcPct val="0"/>
      </a:spcBef>
      <a:spcAft>
        <a:spcPct val="0"/>
      </a:spcAft>
      <a:defRPr sz="2400" b="1" kern="1200">
        <a:solidFill>
          <a:schemeClr val="tx1"/>
        </a:solidFill>
        <a:latin typeface="Arial" charset="0"/>
        <a:ea typeface="+mn-ea"/>
        <a:cs typeface="+mn-cs"/>
      </a:defRPr>
    </a:lvl4pPr>
    <a:lvl5pPr marL="1828800" algn="l" rtl="0" fontAlgn="base">
      <a:spcBef>
        <a:spcPct val="0"/>
      </a:spcBef>
      <a:spcAft>
        <a:spcPct val="0"/>
      </a:spcAft>
      <a:defRPr sz="2400" b="1" kern="1200">
        <a:solidFill>
          <a:schemeClr val="tx1"/>
        </a:solidFill>
        <a:latin typeface="Arial" charset="0"/>
        <a:ea typeface="+mn-ea"/>
        <a:cs typeface="+mn-cs"/>
      </a:defRPr>
    </a:lvl5pPr>
    <a:lvl6pPr marL="2286000" algn="l" defTabSz="914400" rtl="0" eaLnBrk="1" latinLnBrk="0" hangingPunct="1">
      <a:defRPr sz="2400" b="1" kern="1200">
        <a:solidFill>
          <a:schemeClr val="tx1"/>
        </a:solidFill>
        <a:latin typeface="Arial" charset="0"/>
        <a:ea typeface="+mn-ea"/>
        <a:cs typeface="+mn-cs"/>
      </a:defRPr>
    </a:lvl6pPr>
    <a:lvl7pPr marL="2743200" algn="l" defTabSz="914400" rtl="0" eaLnBrk="1" latinLnBrk="0" hangingPunct="1">
      <a:defRPr sz="2400" b="1" kern="1200">
        <a:solidFill>
          <a:schemeClr val="tx1"/>
        </a:solidFill>
        <a:latin typeface="Arial" charset="0"/>
        <a:ea typeface="+mn-ea"/>
        <a:cs typeface="+mn-cs"/>
      </a:defRPr>
    </a:lvl7pPr>
    <a:lvl8pPr marL="3200400" algn="l" defTabSz="914400" rtl="0" eaLnBrk="1" latinLnBrk="0" hangingPunct="1">
      <a:defRPr sz="2400" b="1" kern="1200">
        <a:solidFill>
          <a:schemeClr val="tx1"/>
        </a:solidFill>
        <a:latin typeface="Arial" charset="0"/>
        <a:ea typeface="+mn-ea"/>
        <a:cs typeface="+mn-cs"/>
      </a:defRPr>
    </a:lvl8pPr>
    <a:lvl9pPr marL="3657600" algn="l" defTabSz="914400" rtl="0" eaLnBrk="1" latinLnBrk="0" hangingPunct="1">
      <a:defRPr sz="24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2868" autoAdjust="0"/>
    <p:restoredTop sz="94660"/>
  </p:normalViewPr>
  <p:slideViewPr>
    <p:cSldViewPr>
      <p:cViewPr varScale="1">
        <p:scale>
          <a:sx n="27" d="100"/>
          <a:sy n="27" d="100"/>
        </p:scale>
        <p:origin x="-504" y="-78"/>
      </p:cViewPr>
      <p:guideLst>
        <p:guide orient="horz" pos="5184"/>
        <p:guide pos="86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vl1pPr>
          </a:lstStyle>
          <a:p>
            <a:endParaRPr lang="en-US"/>
          </a:p>
        </p:txBody>
      </p:sp>
      <p:sp>
        <p:nvSpPr>
          <p:cNvPr id="1433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vl1pPr>
          </a:lstStyle>
          <a:p>
            <a:endParaRPr lang="en-US"/>
          </a:p>
        </p:txBody>
      </p:sp>
      <p:sp>
        <p:nvSpPr>
          <p:cNvPr id="14340" name="Rectangle 4"/>
          <p:cNvSpPr>
            <a:spLocks noRot="1" noChangeArrowheads="1" noTextEdit="1"/>
          </p:cNvSpPr>
          <p:nvPr>
            <p:ph type="sldImg" idx="2"/>
          </p:nvPr>
        </p:nvSpPr>
        <p:spPr bwMode="auto">
          <a:xfrm>
            <a:off x="571500" y="685800"/>
            <a:ext cx="5715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vl1pPr>
          </a:lstStyle>
          <a:p>
            <a:endParaRPr lang="en-US"/>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vl1pPr>
          </a:lstStyle>
          <a:p>
            <a:fld id="{CFB44852-4E7B-422C-9B25-29C9B7C7D592}" type="slidenum">
              <a:rPr lang="en-US"/>
              <a:pPr/>
              <a:t>‹#›</a:t>
            </a:fld>
            <a:endParaRPr lang="en-US"/>
          </a:p>
        </p:txBody>
      </p:sp>
    </p:spTree>
    <p:extLst>
      <p:ext uri="{BB962C8B-B14F-4D97-AF65-F5344CB8AC3E}">
        <p14:creationId xmlns:p14="http://schemas.microsoft.com/office/powerpoint/2010/main" val="300314003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9E779D-EFBC-4BFE-9360-7F3B1F59B51E}" type="slidenum">
              <a:rPr lang="en-US"/>
              <a:pPr/>
              <a:t>1</a:t>
            </a:fld>
            <a:endParaRPr lang="en-US"/>
          </a:p>
        </p:txBody>
      </p:sp>
      <p:sp>
        <p:nvSpPr>
          <p:cNvPr id="15362" name="Rectangle 2"/>
          <p:cNvSpPr>
            <a:spLocks noRo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338"/>
            <a:ext cx="23317200"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114800" y="9326563"/>
            <a:ext cx="1920240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76365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5928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253325" y="636588"/>
            <a:ext cx="6550025" cy="15392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0075" y="636588"/>
            <a:ext cx="19500850" cy="15392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8392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338"/>
            <a:ext cx="23317200"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114800" y="9326563"/>
            <a:ext cx="1920240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89306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9255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8" y="10575925"/>
            <a:ext cx="23317200"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166938" y="6975475"/>
            <a:ext cx="23317200"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23900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6325" y="3627438"/>
            <a:ext cx="2516188"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44913" y="3627438"/>
            <a:ext cx="2517775"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1868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1600" y="3684588"/>
            <a:ext cx="12120563"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5219700"/>
            <a:ext cx="12120563"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5075" y="3684588"/>
            <a:ext cx="1212532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3935075" y="5219700"/>
            <a:ext cx="1212532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0207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213280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0183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5638"/>
            <a:ext cx="9024938"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0725150" y="655638"/>
            <a:ext cx="1533525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1600" y="3444875"/>
            <a:ext cx="9024938"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78121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7829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3" y="11522075"/>
            <a:ext cx="16459200"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376863" y="1470025"/>
            <a:ext cx="16459200"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376863" y="12880975"/>
            <a:ext cx="16459200"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841840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28155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253325" y="636588"/>
            <a:ext cx="6550025" cy="15392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0075" y="636588"/>
            <a:ext cx="19500850" cy="15392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75015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338"/>
            <a:ext cx="23317200"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114800" y="9326563"/>
            <a:ext cx="1920240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39999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94740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8" y="10575925"/>
            <a:ext cx="23317200"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166938" y="6975475"/>
            <a:ext cx="23317200"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651482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6325" y="3144838"/>
            <a:ext cx="12549188" cy="1252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3777913" y="3144838"/>
            <a:ext cx="12550775" cy="1252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789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1600" y="3684588"/>
            <a:ext cx="12120563"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5219700"/>
            <a:ext cx="12120563"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5075" y="3684588"/>
            <a:ext cx="1212532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3935075" y="5219700"/>
            <a:ext cx="1212532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37004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79995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136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8" y="10575925"/>
            <a:ext cx="23317200"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166938" y="6975475"/>
            <a:ext cx="23317200"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265716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5638"/>
            <a:ext cx="9024938"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0725150" y="655638"/>
            <a:ext cx="1533525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1600" y="3444875"/>
            <a:ext cx="9024938"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608741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3" y="11522075"/>
            <a:ext cx="16459200"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376863" y="1470025"/>
            <a:ext cx="16459200"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376863" y="12880975"/>
            <a:ext cx="16459200"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35405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83149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253325" y="636588"/>
            <a:ext cx="6550025" cy="1503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0075" y="636588"/>
            <a:ext cx="19500850" cy="1503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400515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338"/>
            <a:ext cx="23317200"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114800" y="9326563"/>
            <a:ext cx="1920240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871021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67098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8" y="10575925"/>
            <a:ext cx="23317200"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166938" y="6975475"/>
            <a:ext cx="23317200"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694666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6325" y="3208338"/>
            <a:ext cx="3527425"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6150" y="3208338"/>
            <a:ext cx="3527425"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3931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1600" y="3684588"/>
            <a:ext cx="12120563"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5219700"/>
            <a:ext cx="12120563"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5075" y="3684588"/>
            <a:ext cx="1212532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3935075" y="5219700"/>
            <a:ext cx="1212532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48112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06543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6325" y="3627438"/>
            <a:ext cx="2516188"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44913" y="3627438"/>
            <a:ext cx="2517775"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899171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848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5638"/>
            <a:ext cx="9024938"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0725150" y="655638"/>
            <a:ext cx="1533525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1600" y="3444875"/>
            <a:ext cx="9024938"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1787201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3" y="11522075"/>
            <a:ext cx="16459200"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376863" y="1470025"/>
            <a:ext cx="16459200"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376863" y="12880975"/>
            <a:ext cx="16459200"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0644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593595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253325" y="636588"/>
            <a:ext cx="6550025" cy="14973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0075" y="636588"/>
            <a:ext cx="19500850" cy="14973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86520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338"/>
            <a:ext cx="23317200"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114800" y="9326563"/>
            <a:ext cx="1920240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765397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0153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8" y="10575925"/>
            <a:ext cx="23317200"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166938" y="6975475"/>
            <a:ext cx="23317200"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8985665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6325" y="3627438"/>
            <a:ext cx="2516188"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44913" y="3627438"/>
            <a:ext cx="2517775"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901220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1600" y="3684588"/>
            <a:ext cx="12120563"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5219700"/>
            <a:ext cx="12120563"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5075" y="3684588"/>
            <a:ext cx="1212532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3935075" y="5219700"/>
            <a:ext cx="1212532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201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1600" y="3684588"/>
            <a:ext cx="12120563"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5219700"/>
            <a:ext cx="12120563"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5075" y="3684588"/>
            <a:ext cx="1212532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3935075" y="5219700"/>
            <a:ext cx="1212532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663204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9943660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60485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5638"/>
            <a:ext cx="9024938"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0725150" y="655638"/>
            <a:ext cx="1533525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1600" y="3444875"/>
            <a:ext cx="9024938"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983764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3" y="11522075"/>
            <a:ext cx="16459200"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376863" y="1470025"/>
            <a:ext cx="16459200"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376863" y="12880975"/>
            <a:ext cx="16459200"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98218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0980671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253325" y="636588"/>
            <a:ext cx="6550025" cy="15392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0075" y="636588"/>
            <a:ext cx="19500850" cy="15392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4210585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338"/>
            <a:ext cx="23317200"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114800" y="9326563"/>
            <a:ext cx="1920240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2441103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279307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8" y="10575925"/>
            <a:ext cx="23317200"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166938" y="6975475"/>
            <a:ext cx="23317200"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5318733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6325" y="3627438"/>
            <a:ext cx="2516188"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44913" y="3627438"/>
            <a:ext cx="2517775"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0185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5091107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1600" y="3684588"/>
            <a:ext cx="12120563"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5219700"/>
            <a:ext cx="12120563"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5075" y="3684588"/>
            <a:ext cx="1212532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3935075" y="5219700"/>
            <a:ext cx="1212532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232534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6732273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334514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5638"/>
            <a:ext cx="9024938"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0725150" y="655638"/>
            <a:ext cx="1533525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1600" y="3444875"/>
            <a:ext cx="9024938"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3642423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3" y="11522075"/>
            <a:ext cx="16459200"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376863" y="1470025"/>
            <a:ext cx="16459200"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376863" y="12880975"/>
            <a:ext cx="16459200"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2390274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839491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253325" y="636588"/>
            <a:ext cx="6550025" cy="15392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0075" y="636588"/>
            <a:ext cx="19500850" cy="15392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05007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62268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5638"/>
            <a:ext cx="9024938"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0725150" y="655638"/>
            <a:ext cx="1533525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1600" y="3444875"/>
            <a:ext cx="9024938"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81413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3" y="11522075"/>
            <a:ext cx="16459200"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376863" y="1470025"/>
            <a:ext cx="16459200"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376863" y="12880975"/>
            <a:ext cx="16459200"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71413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userDrawn="1"/>
        </p:nvSpPr>
        <p:spPr bwMode="auto">
          <a:xfrm>
            <a:off x="0" y="2476500"/>
            <a:ext cx="274320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 name="Rectangle 3" descr="Parchment"/>
          <p:cNvSpPr>
            <a:spLocks noChangeArrowheads="1"/>
          </p:cNvSpPr>
          <p:nvPr userDrawn="1"/>
        </p:nvSpPr>
        <p:spPr bwMode="auto">
          <a:xfrm>
            <a:off x="20669250"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6" name="Rectangle 4"/>
          <p:cNvSpPr>
            <a:spLocks noChangeArrowheads="1"/>
          </p:cNvSpPr>
          <p:nvPr userDrawn="1"/>
        </p:nvSpPr>
        <p:spPr bwMode="auto">
          <a:xfrm>
            <a:off x="0" y="9525"/>
            <a:ext cx="27432000" cy="2386013"/>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7" name="Rectangle 5"/>
          <p:cNvSpPr>
            <a:spLocks noChangeArrowheads="1"/>
          </p:cNvSpPr>
          <p:nvPr userDrawn="1"/>
        </p:nvSpPr>
        <p:spPr bwMode="auto">
          <a:xfrm>
            <a:off x="0" y="2390775"/>
            <a:ext cx="27432000" cy="65088"/>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8" name="Rectangle 6" descr="Parchment"/>
          <p:cNvSpPr>
            <a:spLocks noChangeArrowheads="1"/>
          </p:cNvSpPr>
          <p:nvPr userDrawn="1"/>
        </p:nvSpPr>
        <p:spPr bwMode="auto">
          <a:xfrm>
            <a:off x="428625"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Rectangle 7" descr="Parchment"/>
          <p:cNvSpPr>
            <a:spLocks noChangeArrowheads="1"/>
          </p:cNvSpPr>
          <p:nvPr userDrawn="1"/>
        </p:nvSpPr>
        <p:spPr bwMode="auto">
          <a:xfrm>
            <a:off x="7175500"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0" name="Rectangle 8" descr="Parchment"/>
          <p:cNvSpPr>
            <a:spLocks noChangeArrowheads="1"/>
          </p:cNvSpPr>
          <p:nvPr userDrawn="1"/>
        </p:nvSpPr>
        <p:spPr bwMode="auto">
          <a:xfrm>
            <a:off x="13922375"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1" name="Rectangle 9"/>
          <p:cNvSpPr>
            <a:spLocks noGrp="1" noChangeArrowheads="1"/>
          </p:cNvSpPr>
          <p:nvPr>
            <p:ph type="title"/>
          </p:nvPr>
        </p:nvSpPr>
        <p:spPr bwMode="auto">
          <a:xfrm>
            <a:off x="600075" y="636588"/>
            <a:ext cx="26203275"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ctr" anchorCtr="0" compatLnSpc="1">
            <a:prstTxWarp prst="textNoShape">
              <a:avLst/>
            </a:prstTxWarp>
          </a:bodyPr>
          <a:lstStyle/>
          <a:p>
            <a:pPr lvl="0"/>
            <a:r>
              <a:rPr lang="en-US" smtClean="0"/>
              <a:t>Click to edit Master title style</a:t>
            </a:r>
          </a:p>
        </p:txBody>
      </p:sp>
      <p:sp>
        <p:nvSpPr>
          <p:cNvPr id="8202" name="Rectangle 10"/>
          <p:cNvSpPr>
            <a:spLocks noGrp="1" noChangeArrowheads="1"/>
          </p:cNvSpPr>
          <p:nvPr>
            <p:ph type="body" idx="1"/>
          </p:nvPr>
        </p:nvSpPr>
        <p:spPr bwMode="auto">
          <a:xfrm>
            <a:off x="1076325" y="3627438"/>
            <a:ext cx="5186363"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8212" name="Text Box 20"/>
          <p:cNvSpPr txBox="1">
            <a:spLocks noChangeArrowheads="1"/>
          </p:cNvSpPr>
          <p:nvPr userDrawn="1"/>
        </p:nvSpPr>
        <p:spPr bwMode="auto">
          <a:xfrm>
            <a:off x="23944263" y="16154400"/>
            <a:ext cx="29543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b="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defTabSz="522288" rtl="0" fontAlgn="base">
        <a:spcBef>
          <a:spcPct val="0"/>
        </a:spcBef>
        <a:spcAft>
          <a:spcPct val="0"/>
        </a:spcAft>
        <a:defRPr sz="4300">
          <a:solidFill>
            <a:schemeClr val="tx2"/>
          </a:solidFill>
          <a:latin typeface="+mj-lt"/>
          <a:ea typeface="+mj-ea"/>
          <a:cs typeface="+mj-cs"/>
        </a:defRPr>
      </a:lvl1pPr>
      <a:lvl2pPr algn="l" defTabSz="522288" rtl="0" fontAlgn="base">
        <a:spcBef>
          <a:spcPct val="0"/>
        </a:spcBef>
        <a:spcAft>
          <a:spcPct val="0"/>
        </a:spcAft>
        <a:defRPr sz="4300">
          <a:solidFill>
            <a:schemeClr val="tx2"/>
          </a:solidFill>
          <a:latin typeface="Arial Black" pitchFamily="34" charset="0"/>
        </a:defRPr>
      </a:lvl2pPr>
      <a:lvl3pPr algn="l" defTabSz="522288" rtl="0" fontAlgn="base">
        <a:spcBef>
          <a:spcPct val="0"/>
        </a:spcBef>
        <a:spcAft>
          <a:spcPct val="0"/>
        </a:spcAft>
        <a:defRPr sz="4300">
          <a:solidFill>
            <a:schemeClr val="tx2"/>
          </a:solidFill>
          <a:latin typeface="Arial Black" pitchFamily="34" charset="0"/>
        </a:defRPr>
      </a:lvl3pPr>
      <a:lvl4pPr algn="l" defTabSz="522288" rtl="0" fontAlgn="base">
        <a:spcBef>
          <a:spcPct val="0"/>
        </a:spcBef>
        <a:spcAft>
          <a:spcPct val="0"/>
        </a:spcAft>
        <a:defRPr sz="4300">
          <a:solidFill>
            <a:schemeClr val="tx2"/>
          </a:solidFill>
          <a:latin typeface="Arial Black" pitchFamily="34" charset="0"/>
        </a:defRPr>
      </a:lvl4pPr>
      <a:lvl5pPr algn="l" defTabSz="522288" rtl="0" fontAlgn="base">
        <a:spcBef>
          <a:spcPct val="0"/>
        </a:spcBef>
        <a:spcAft>
          <a:spcPct val="0"/>
        </a:spcAft>
        <a:defRPr sz="4300">
          <a:solidFill>
            <a:schemeClr val="tx2"/>
          </a:solidFill>
          <a:latin typeface="Arial Black" pitchFamily="34" charset="0"/>
        </a:defRPr>
      </a:lvl5pPr>
      <a:lvl6pPr marL="457200" algn="l" defTabSz="522288" rtl="0" fontAlgn="base">
        <a:spcBef>
          <a:spcPct val="0"/>
        </a:spcBef>
        <a:spcAft>
          <a:spcPct val="0"/>
        </a:spcAft>
        <a:defRPr sz="4300">
          <a:solidFill>
            <a:schemeClr val="tx2"/>
          </a:solidFill>
          <a:latin typeface="Arial Black" pitchFamily="34" charset="0"/>
        </a:defRPr>
      </a:lvl6pPr>
      <a:lvl7pPr marL="914400" algn="l" defTabSz="522288" rtl="0" fontAlgn="base">
        <a:spcBef>
          <a:spcPct val="0"/>
        </a:spcBef>
        <a:spcAft>
          <a:spcPct val="0"/>
        </a:spcAft>
        <a:defRPr sz="4300">
          <a:solidFill>
            <a:schemeClr val="tx2"/>
          </a:solidFill>
          <a:latin typeface="Arial Black" pitchFamily="34" charset="0"/>
        </a:defRPr>
      </a:lvl7pPr>
      <a:lvl8pPr marL="1371600" algn="l" defTabSz="522288" rtl="0" fontAlgn="base">
        <a:spcBef>
          <a:spcPct val="0"/>
        </a:spcBef>
        <a:spcAft>
          <a:spcPct val="0"/>
        </a:spcAft>
        <a:defRPr sz="4300">
          <a:solidFill>
            <a:schemeClr val="tx2"/>
          </a:solidFill>
          <a:latin typeface="Arial Black" pitchFamily="34" charset="0"/>
        </a:defRPr>
      </a:lvl8pPr>
      <a:lvl9pPr marL="1828800" algn="l" defTabSz="522288" rtl="0" fontAlgn="base">
        <a:spcBef>
          <a:spcPct val="0"/>
        </a:spcBef>
        <a:spcAft>
          <a:spcPct val="0"/>
        </a:spcAft>
        <a:defRPr sz="43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400">
          <a:solidFill>
            <a:schemeClr val="tx1"/>
          </a:solidFill>
          <a:latin typeface="+mn-lt"/>
          <a:ea typeface="+mn-ea"/>
          <a:cs typeface="+mn-cs"/>
        </a:defRPr>
      </a:lvl1pPr>
      <a:lvl2pPr marL="422275" indent="-160338" algn="l" defTabSz="522288" rtl="0" fontAlgn="base">
        <a:spcBef>
          <a:spcPct val="20000"/>
        </a:spcBef>
        <a:spcAft>
          <a:spcPct val="0"/>
        </a:spcAft>
        <a:buChar char="–"/>
        <a:defRPr sz="14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userDrawn="1"/>
        </p:nvSpPr>
        <p:spPr bwMode="auto">
          <a:xfrm>
            <a:off x="0" y="2476500"/>
            <a:ext cx="274320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9" name="Rectangle 3"/>
          <p:cNvSpPr>
            <a:spLocks noChangeArrowheads="1"/>
          </p:cNvSpPr>
          <p:nvPr userDrawn="1"/>
        </p:nvSpPr>
        <p:spPr bwMode="auto">
          <a:xfrm>
            <a:off x="0" y="0"/>
            <a:ext cx="274320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0" name="Rectangle 4"/>
          <p:cNvSpPr>
            <a:spLocks noChangeArrowheads="1"/>
          </p:cNvSpPr>
          <p:nvPr userDrawn="1"/>
        </p:nvSpPr>
        <p:spPr bwMode="auto">
          <a:xfrm>
            <a:off x="0" y="2400300"/>
            <a:ext cx="274320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1" name="Rectangle 5" descr="Parchment"/>
          <p:cNvSpPr>
            <a:spLocks noChangeArrowheads="1"/>
          </p:cNvSpPr>
          <p:nvPr userDrawn="1"/>
        </p:nvSpPr>
        <p:spPr bwMode="auto">
          <a:xfrm>
            <a:off x="428625"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2" name="Rectangle 6" descr="Parchment"/>
          <p:cNvSpPr>
            <a:spLocks noChangeArrowheads="1"/>
          </p:cNvSpPr>
          <p:nvPr userDrawn="1"/>
        </p:nvSpPr>
        <p:spPr bwMode="auto">
          <a:xfrm>
            <a:off x="20669250"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3" name="Rectangle 7"/>
          <p:cNvSpPr>
            <a:spLocks noGrp="1" noChangeArrowheads="1"/>
          </p:cNvSpPr>
          <p:nvPr>
            <p:ph type="title"/>
          </p:nvPr>
        </p:nvSpPr>
        <p:spPr bwMode="auto">
          <a:xfrm>
            <a:off x="600075" y="636588"/>
            <a:ext cx="26203275"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9" tIns="26118" rIns="52239" bIns="26118" numCol="1" anchor="ctr" anchorCtr="0" compatLnSpc="1">
            <a:prstTxWarp prst="textNoShape">
              <a:avLst/>
            </a:prstTxWarp>
          </a:bodyPr>
          <a:lstStyle/>
          <a:p>
            <a:pPr lvl="0"/>
            <a:r>
              <a:rPr lang="en-US" smtClean="0"/>
              <a:t>Click to edit Master title style</a:t>
            </a:r>
          </a:p>
        </p:txBody>
      </p:sp>
      <p:sp>
        <p:nvSpPr>
          <p:cNvPr id="9224" name="Rectangle 8"/>
          <p:cNvSpPr>
            <a:spLocks noGrp="1" noChangeArrowheads="1"/>
          </p:cNvSpPr>
          <p:nvPr>
            <p:ph type="body" idx="1"/>
          </p:nvPr>
        </p:nvSpPr>
        <p:spPr bwMode="auto">
          <a:xfrm>
            <a:off x="1076325" y="3627438"/>
            <a:ext cx="5186363"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9" tIns="26118" rIns="52239" bIns="26118"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9225" name="Rectangle 9" descr="Parchment"/>
          <p:cNvSpPr>
            <a:spLocks noChangeArrowheads="1"/>
          </p:cNvSpPr>
          <p:nvPr userDrawn="1"/>
        </p:nvSpPr>
        <p:spPr bwMode="auto">
          <a:xfrm>
            <a:off x="7185025" y="2822575"/>
            <a:ext cx="12965113" cy="61055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6" name="Rectangle 10" descr="Parchment"/>
          <p:cNvSpPr>
            <a:spLocks noChangeArrowheads="1"/>
          </p:cNvSpPr>
          <p:nvPr userDrawn="1"/>
        </p:nvSpPr>
        <p:spPr bwMode="auto">
          <a:xfrm>
            <a:off x="7185025" y="9378950"/>
            <a:ext cx="12965113" cy="6715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8" name="Text Box 12"/>
          <p:cNvSpPr txBox="1">
            <a:spLocks noChangeArrowheads="1"/>
          </p:cNvSpPr>
          <p:nvPr userDrawn="1"/>
        </p:nvSpPr>
        <p:spPr bwMode="auto">
          <a:xfrm>
            <a:off x="23944263" y="16154400"/>
            <a:ext cx="29543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b="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ChangeArrowheads="1"/>
          </p:cNvSpPr>
          <p:nvPr userDrawn="1"/>
        </p:nvSpPr>
        <p:spPr bwMode="auto">
          <a:xfrm>
            <a:off x="0" y="2476500"/>
            <a:ext cx="274320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3" name="Rectangle 3"/>
          <p:cNvSpPr>
            <a:spLocks noChangeArrowheads="1"/>
          </p:cNvSpPr>
          <p:nvPr userDrawn="1"/>
        </p:nvSpPr>
        <p:spPr bwMode="auto">
          <a:xfrm>
            <a:off x="0" y="0"/>
            <a:ext cx="274320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4" name="Rectangle 4" descr="Parchment"/>
          <p:cNvSpPr>
            <a:spLocks noChangeArrowheads="1"/>
          </p:cNvSpPr>
          <p:nvPr userDrawn="1"/>
        </p:nvSpPr>
        <p:spPr bwMode="auto">
          <a:xfrm>
            <a:off x="492125" y="2819400"/>
            <a:ext cx="2646362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5" name="Rectangle 5"/>
          <p:cNvSpPr>
            <a:spLocks noChangeArrowheads="1"/>
          </p:cNvSpPr>
          <p:nvPr userDrawn="1"/>
        </p:nvSpPr>
        <p:spPr bwMode="auto">
          <a:xfrm>
            <a:off x="0" y="2400300"/>
            <a:ext cx="274320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6" name="Rectangle 6"/>
          <p:cNvSpPr>
            <a:spLocks noGrp="1" noChangeArrowheads="1"/>
          </p:cNvSpPr>
          <p:nvPr>
            <p:ph type="title"/>
          </p:nvPr>
        </p:nvSpPr>
        <p:spPr bwMode="auto">
          <a:xfrm>
            <a:off x="600075" y="636588"/>
            <a:ext cx="26203275"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6" tIns="26117" rIns="52236" bIns="26117" numCol="1" anchor="ctr" anchorCtr="0" compatLnSpc="1">
            <a:prstTxWarp prst="textNoShape">
              <a:avLst/>
            </a:prstTxWarp>
          </a:bodyPr>
          <a:lstStyle/>
          <a:p>
            <a:pPr lvl="0"/>
            <a:r>
              <a:rPr lang="en-US" smtClean="0"/>
              <a:t>Click to edit Master title style</a:t>
            </a:r>
          </a:p>
        </p:txBody>
      </p:sp>
      <p:sp>
        <p:nvSpPr>
          <p:cNvPr id="10247" name="Rectangle 7"/>
          <p:cNvSpPr>
            <a:spLocks noGrp="1" noChangeArrowheads="1"/>
          </p:cNvSpPr>
          <p:nvPr>
            <p:ph type="body" idx="1"/>
          </p:nvPr>
        </p:nvSpPr>
        <p:spPr bwMode="auto">
          <a:xfrm>
            <a:off x="1076325" y="3144838"/>
            <a:ext cx="25252363" cy="1252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6" tIns="26117" rIns="52236" bIns="26117"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248" name="Text Box 8"/>
          <p:cNvSpPr txBox="1">
            <a:spLocks noChangeArrowheads="1"/>
          </p:cNvSpPr>
          <p:nvPr userDrawn="1"/>
        </p:nvSpPr>
        <p:spPr bwMode="auto">
          <a:xfrm>
            <a:off x="23944263" y="16154400"/>
            <a:ext cx="29543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b="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ChangeArrowheads="1"/>
          </p:cNvSpPr>
          <p:nvPr userDrawn="1"/>
        </p:nvSpPr>
        <p:spPr bwMode="auto">
          <a:xfrm>
            <a:off x="0" y="2476500"/>
            <a:ext cx="274320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 name="Rectangle 3"/>
          <p:cNvSpPr>
            <a:spLocks noChangeArrowheads="1"/>
          </p:cNvSpPr>
          <p:nvPr userDrawn="1"/>
        </p:nvSpPr>
        <p:spPr bwMode="auto">
          <a:xfrm>
            <a:off x="0" y="0"/>
            <a:ext cx="274320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8" name="Rectangle 4"/>
          <p:cNvSpPr>
            <a:spLocks noChangeArrowheads="1"/>
          </p:cNvSpPr>
          <p:nvPr userDrawn="1"/>
        </p:nvSpPr>
        <p:spPr bwMode="auto">
          <a:xfrm>
            <a:off x="0" y="2400300"/>
            <a:ext cx="274320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9" name="Rectangle 5" descr="Parchment"/>
          <p:cNvSpPr>
            <a:spLocks noChangeArrowheads="1"/>
          </p:cNvSpPr>
          <p:nvPr userDrawn="1"/>
        </p:nvSpPr>
        <p:spPr bwMode="auto">
          <a:xfrm>
            <a:off x="428625" y="2749550"/>
            <a:ext cx="8524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0" name="Rectangle 6"/>
          <p:cNvSpPr>
            <a:spLocks noGrp="1" noChangeArrowheads="1"/>
          </p:cNvSpPr>
          <p:nvPr>
            <p:ph type="title"/>
          </p:nvPr>
        </p:nvSpPr>
        <p:spPr bwMode="auto">
          <a:xfrm>
            <a:off x="600075" y="636588"/>
            <a:ext cx="26203275"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3" tIns="26116" rIns="52233" bIns="26116" numCol="1" anchor="ctr" anchorCtr="0" compatLnSpc="1">
            <a:prstTxWarp prst="textNoShape">
              <a:avLst/>
            </a:prstTxWarp>
          </a:bodyPr>
          <a:lstStyle/>
          <a:p>
            <a:pPr lvl="0"/>
            <a:r>
              <a:rPr lang="en-US" smtClean="0"/>
              <a:t>Click to edit Master title style</a:t>
            </a:r>
          </a:p>
        </p:txBody>
      </p:sp>
      <p:sp>
        <p:nvSpPr>
          <p:cNvPr id="11271" name="Rectangle 7"/>
          <p:cNvSpPr>
            <a:spLocks noGrp="1" noChangeArrowheads="1"/>
          </p:cNvSpPr>
          <p:nvPr>
            <p:ph type="body" idx="1"/>
          </p:nvPr>
        </p:nvSpPr>
        <p:spPr bwMode="auto">
          <a:xfrm>
            <a:off x="1076325" y="3208338"/>
            <a:ext cx="7207250"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3" tIns="26116" rIns="52233" bIns="26116"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1272" name="Rectangle 8" descr="Parchment"/>
          <p:cNvSpPr>
            <a:spLocks noChangeArrowheads="1"/>
          </p:cNvSpPr>
          <p:nvPr userDrawn="1"/>
        </p:nvSpPr>
        <p:spPr bwMode="auto">
          <a:xfrm>
            <a:off x="9447213" y="2749550"/>
            <a:ext cx="8524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3" name="Rectangle 9" descr="Parchment"/>
          <p:cNvSpPr>
            <a:spLocks noChangeArrowheads="1"/>
          </p:cNvSpPr>
          <p:nvPr userDrawn="1"/>
        </p:nvSpPr>
        <p:spPr bwMode="auto">
          <a:xfrm>
            <a:off x="18467388" y="2749550"/>
            <a:ext cx="8524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4" name="Text Box 10"/>
          <p:cNvSpPr txBox="1">
            <a:spLocks noChangeArrowheads="1"/>
          </p:cNvSpPr>
          <p:nvPr userDrawn="1"/>
        </p:nvSpPr>
        <p:spPr bwMode="auto">
          <a:xfrm>
            <a:off x="23944263" y="16154400"/>
            <a:ext cx="29543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b="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ChangeArrowheads="1"/>
          </p:cNvSpPr>
          <p:nvPr userDrawn="1"/>
        </p:nvSpPr>
        <p:spPr bwMode="auto">
          <a:xfrm>
            <a:off x="0" y="2476500"/>
            <a:ext cx="274320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1" name="Rectangle 3"/>
          <p:cNvSpPr>
            <a:spLocks noChangeArrowheads="1"/>
          </p:cNvSpPr>
          <p:nvPr userDrawn="1"/>
        </p:nvSpPr>
        <p:spPr bwMode="auto">
          <a:xfrm>
            <a:off x="0" y="0"/>
            <a:ext cx="274320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2" name="Rectangle 4"/>
          <p:cNvSpPr>
            <a:spLocks noChangeArrowheads="1"/>
          </p:cNvSpPr>
          <p:nvPr userDrawn="1"/>
        </p:nvSpPr>
        <p:spPr bwMode="auto">
          <a:xfrm>
            <a:off x="0" y="2400300"/>
            <a:ext cx="274320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3" name="Rectangle 5" descr="Parchment"/>
          <p:cNvSpPr>
            <a:spLocks noChangeArrowheads="1"/>
          </p:cNvSpPr>
          <p:nvPr userDrawn="1"/>
        </p:nvSpPr>
        <p:spPr bwMode="auto">
          <a:xfrm>
            <a:off x="414338" y="2819400"/>
            <a:ext cx="1300162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4" name="Rectangle 6" descr="Parchment"/>
          <p:cNvSpPr>
            <a:spLocks noChangeArrowheads="1"/>
          </p:cNvSpPr>
          <p:nvPr userDrawn="1"/>
        </p:nvSpPr>
        <p:spPr bwMode="auto">
          <a:xfrm>
            <a:off x="13920788"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5" name="Rectangle 7" descr="Parchment"/>
          <p:cNvSpPr>
            <a:spLocks noChangeArrowheads="1"/>
          </p:cNvSpPr>
          <p:nvPr userDrawn="1"/>
        </p:nvSpPr>
        <p:spPr bwMode="auto">
          <a:xfrm>
            <a:off x="20669250"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6" name="Rectangle 8"/>
          <p:cNvSpPr>
            <a:spLocks noGrp="1" noChangeArrowheads="1"/>
          </p:cNvSpPr>
          <p:nvPr>
            <p:ph type="title"/>
          </p:nvPr>
        </p:nvSpPr>
        <p:spPr bwMode="auto">
          <a:xfrm>
            <a:off x="600075" y="636588"/>
            <a:ext cx="26203275"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1" tIns="26115" rIns="52231" bIns="26115" numCol="1" anchor="ctr" anchorCtr="0" compatLnSpc="1">
            <a:prstTxWarp prst="textNoShape">
              <a:avLst/>
            </a:prstTxWarp>
          </a:bodyPr>
          <a:lstStyle/>
          <a:p>
            <a:pPr lvl="0"/>
            <a:r>
              <a:rPr lang="en-US" smtClean="0"/>
              <a:t>Click to edit Master title style</a:t>
            </a:r>
          </a:p>
        </p:txBody>
      </p:sp>
      <p:sp>
        <p:nvSpPr>
          <p:cNvPr id="12297" name="Rectangle 9"/>
          <p:cNvSpPr>
            <a:spLocks noGrp="1" noChangeArrowheads="1"/>
          </p:cNvSpPr>
          <p:nvPr>
            <p:ph type="body" idx="1"/>
          </p:nvPr>
        </p:nvSpPr>
        <p:spPr bwMode="auto">
          <a:xfrm>
            <a:off x="1076325" y="3627438"/>
            <a:ext cx="5186363"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1" tIns="26115" rIns="52231" bIns="26115"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2298" name="Text Box 10"/>
          <p:cNvSpPr txBox="1">
            <a:spLocks noChangeArrowheads="1"/>
          </p:cNvSpPr>
          <p:nvPr userDrawn="1"/>
        </p:nvSpPr>
        <p:spPr bwMode="auto">
          <a:xfrm>
            <a:off x="23944263" y="16154400"/>
            <a:ext cx="29543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b="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ChangeArrowheads="1"/>
          </p:cNvSpPr>
          <p:nvPr userDrawn="1"/>
        </p:nvSpPr>
        <p:spPr bwMode="auto">
          <a:xfrm>
            <a:off x="0" y="2476500"/>
            <a:ext cx="274320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5" name="Rectangle 3"/>
          <p:cNvSpPr>
            <a:spLocks noChangeArrowheads="1"/>
          </p:cNvSpPr>
          <p:nvPr userDrawn="1"/>
        </p:nvSpPr>
        <p:spPr bwMode="auto">
          <a:xfrm>
            <a:off x="0" y="0"/>
            <a:ext cx="274320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6" name="Rectangle 4"/>
          <p:cNvSpPr>
            <a:spLocks noChangeArrowheads="1"/>
          </p:cNvSpPr>
          <p:nvPr userDrawn="1"/>
        </p:nvSpPr>
        <p:spPr bwMode="auto">
          <a:xfrm>
            <a:off x="0" y="2400300"/>
            <a:ext cx="274320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7" name="Rectangle 5" descr="Parchment"/>
          <p:cNvSpPr>
            <a:spLocks noChangeArrowheads="1"/>
          </p:cNvSpPr>
          <p:nvPr userDrawn="1"/>
        </p:nvSpPr>
        <p:spPr bwMode="auto">
          <a:xfrm>
            <a:off x="428625"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8" name="Rectangle 6" descr="Parchment"/>
          <p:cNvSpPr>
            <a:spLocks noChangeArrowheads="1"/>
          </p:cNvSpPr>
          <p:nvPr userDrawn="1"/>
        </p:nvSpPr>
        <p:spPr bwMode="auto">
          <a:xfrm>
            <a:off x="7177088" y="2819400"/>
            <a:ext cx="6238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9" name="Rectangle 7" descr="Parchment"/>
          <p:cNvSpPr>
            <a:spLocks noChangeArrowheads="1"/>
          </p:cNvSpPr>
          <p:nvPr userDrawn="1"/>
        </p:nvSpPr>
        <p:spPr bwMode="auto">
          <a:xfrm>
            <a:off x="13920788" y="2819400"/>
            <a:ext cx="12969875"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0" name="Rectangle 8"/>
          <p:cNvSpPr>
            <a:spLocks noGrp="1" noChangeArrowheads="1"/>
          </p:cNvSpPr>
          <p:nvPr>
            <p:ph type="title"/>
          </p:nvPr>
        </p:nvSpPr>
        <p:spPr bwMode="auto">
          <a:xfrm>
            <a:off x="600075" y="636588"/>
            <a:ext cx="26203275"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28" tIns="26114" rIns="52228" bIns="26114" numCol="1" anchor="ctr" anchorCtr="0" compatLnSpc="1">
            <a:prstTxWarp prst="textNoShape">
              <a:avLst/>
            </a:prstTxWarp>
          </a:bodyPr>
          <a:lstStyle/>
          <a:p>
            <a:pPr lvl="0"/>
            <a:r>
              <a:rPr lang="en-US" smtClean="0"/>
              <a:t>Click to edit Master title style</a:t>
            </a:r>
          </a:p>
        </p:txBody>
      </p:sp>
      <p:sp>
        <p:nvSpPr>
          <p:cNvPr id="13321" name="Rectangle 9"/>
          <p:cNvSpPr>
            <a:spLocks noGrp="1" noChangeArrowheads="1"/>
          </p:cNvSpPr>
          <p:nvPr>
            <p:ph type="body" idx="1"/>
          </p:nvPr>
        </p:nvSpPr>
        <p:spPr bwMode="auto">
          <a:xfrm>
            <a:off x="1076325" y="3627438"/>
            <a:ext cx="5186363"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28" tIns="26114" rIns="52228" bIns="2611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3322" name="Text Box 10"/>
          <p:cNvSpPr txBox="1">
            <a:spLocks noChangeArrowheads="1"/>
          </p:cNvSpPr>
          <p:nvPr userDrawn="1"/>
        </p:nvSpPr>
        <p:spPr bwMode="auto">
          <a:xfrm>
            <a:off x="23944263" y="16154400"/>
            <a:ext cx="29543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b="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www.posters4research.com/" TargetMode="External"/><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88" name="Group 340"/>
          <p:cNvGrpSpPr>
            <a:grpSpLocks/>
          </p:cNvGrpSpPr>
          <p:nvPr/>
        </p:nvGrpSpPr>
        <p:grpSpPr bwMode="auto">
          <a:xfrm>
            <a:off x="533400" y="354013"/>
            <a:ext cx="2590800" cy="1779587"/>
            <a:chOff x="336" y="144"/>
            <a:chExt cx="1632" cy="1121"/>
          </a:xfrm>
        </p:grpSpPr>
        <p:sp>
          <p:nvSpPr>
            <p:cNvPr id="2386" name="AutoShape 338"/>
            <p:cNvSpPr>
              <a:spLocks noChangeArrowheads="1"/>
            </p:cNvSpPr>
            <p:nvPr/>
          </p:nvSpPr>
          <p:spPr bwMode="auto">
            <a:xfrm>
              <a:off x="336" y="144"/>
              <a:ext cx="1632" cy="1121"/>
            </a:xfrm>
            <a:prstGeom prst="star16">
              <a:avLst>
                <a:gd name="adj" fmla="val 37500"/>
              </a:avLst>
            </a:prstGeom>
            <a:gradFill rotWithShape="1">
              <a:gsLst>
                <a:gs pos="0">
                  <a:srgbClr val="FFFF00"/>
                </a:gs>
                <a:gs pos="100000">
                  <a:srgbClr val="FF99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 name="AutoShape 339"/>
            <p:cNvSpPr>
              <a:spLocks noChangeArrowheads="1"/>
            </p:cNvSpPr>
            <p:nvPr/>
          </p:nvSpPr>
          <p:spPr bwMode="auto">
            <a:xfrm>
              <a:off x="613" y="188"/>
              <a:ext cx="1064" cy="974"/>
            </a:xfrm>
            <a:prstGeom prst="roundRect">
              <a:avLst>
                <a:gd name="adj" fmla="val 16667"/>
              </a:avLst>
            </a:prstGeom>
            <a:noFill/>
            <a:ln>
              <a:noFill/>
            </a:ln>
            <a:effectLst/>
            <a:extLst>
              <a:ext uri="{909E8E84-426E-40DD-AFC4-6F175D3DCCD1}">
                <a14:hiddenFill xmlns:a14="http://schemas.microsoft.com/office/drawing/2010/main">
                  <a:solidFill>
                    <a:srgbClr val="CC6600"/>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6" tIns="45710" rIns="91426" bIns="45710" anchor="ctr"/>
            <a:lstStyle/>
            <a:p>
              <a:pPr algn="ctr" eaLnBrk="0" hangingPunct="0"/>
              <a:r>
                <a:rPr lang="en-US" sz="1000" b="0">
                  <a:solidFill>
                    <a:schemeClr val="bg1"/>
                  </a:solidFill>
                  <a:latin typeface="Arial Black" pitchFamily="34" charset="0"/>
                </a:rPr>
                <a:t/>
              </a:r>
              <a:br>
                <a:rPr lang="en-US" sz="1000" b="0">
                  <a:solidFill>
                    <a:schemeClr val="bg1"/>
                  </a:solidFill>
                  <a:latin typeface="Arial Black" pitchFamily="34" charset="0"/>
                </a:rPr>
              </a:br>
              <a:endParaRPr lang="en-US" sz="1200" b="0">
                <a:solidFill>
                  <a:schemeClr val="bg1"/>
                </a:solidFill>
                <a:latin typeface="Arial Black" pitchFamily="34" charset="0"/>
              </a:endParaRPr>
            </a:p>
            <a:p>
              <a:pPr algn="ctr" eaLnBrk="0" hangingPunct="0"/>
              <a:r>
                <a:rPr lang="en-US" sz="1200" b="0">
                  <a:latin typeface="Arial Black" pitchFamily="34" charset="0"/>
                </a:rPr>
                <a:t>Order your poster</a:t>
              </a:r>
              <a:br>
                <a:rPr lang="en-US" sz="1200" b="0">
                  <a:latin typeface="Arial Black" pitchFamily="34" charset="0"/>
                </a:rPr>
              </a:br>
              <a:r>
                <a:rPr lang="en-US" sz="1200" b="0">
                  <a:latin typeface="Arial Black" pitchFamily="34" charset="0"/>
                </a:rPr>
                <a:t>by 12 pm Eastern</a:t>
              </a:r>
              <a:br>
                <a:rPr lang="en-US" sz="1200" b="0">
                  <a:latin typeface="Arial Black" pitchFamily="34" charset="0"/>
                </a:rPr>
              </a:br>
              <a:r>
                <a:rPr lang="en-US" sz="1200" b="0">
                  <a:latin typeface="Arial Black" pitchFamily="34" charset="0"/>
                </a:rPr>
                <a:t>and we will ship it </a:t>
              </a:r>
            </a:p>
            <a:p>
              <a:pPr algn="ctr" eaLnBrk="0" hangingPunct="0"/>
              <a:r>
                <a:rPr lang="en-US" sz="1200" b="0">
                  <a:latin typeface="Arial Black" pitchFamily="34" charset="0"/>
                </a:rPr>
                <a:t> the same day</a:t>
              </a:r>
              <a:r>
                <a:rPr lang="en-US" sz="1000" b="0">
                  <a:latin typeface="Arial Black" pitchFamily="34" charset="0"/>
                </a:rPr>
                <a:t> </a:t>
              </a:r>
              <a:br>
                <a:rPr lang="en-US" sz="1000" b="0">
                  <a:latin typeface="Arial Black" pitchFamily="34" charset="0"/>
                </a:rPr>
              </a:br>
              <a:r>
                <a:rPr lang="en-US" sz="900" b="0">
                  <a:latin typeface="Arial Narrow" pitchFamily="34" charset="0"/>
                </a:rPr>
                <a:t>When you fill out order form and send files</a:t>
              </a:r>
            </a:p>
            <a:p>
              <a:pPr algn="ctr" eaLnBrk="0" hangingPunct="0"/>
              <a:r>
                <a:rPr lang="en-US" sz="900" b="0">
                  <a:latin typeface="Arial Narrow" pitchFamily="34" charset="0"/>
                </a:rPr>
                <a:t> you will receive a confirmation e-mail</a:t>
              </a:r>
            </a:p>
            <a:p>
              <a:pPr algn="ctr" eaLnBrk="0" hangingPunct="0"/>
              <a:endParaRPr lang="en-US" sz="1000" b="0">
                <a:latin typeface="Arial Narrow" pitchFamily="34" charset="0"/>
              </a:endParaRPr>
            </a:p>
            <a:p>
              <a:pPr algn="ctr" eaLnBrk="0" hangingPunct="0"/>
              <a:endParaRPr lang="en-US" sz="1000" b="0">
                <a:solidFill>
                  <a:schemeClr val="bg1"/>
                </a:solidFill>
                <a:latin typeface="Arial Black" pitchFamily="34" charset="0"/>
              </a:endParaRPr>
            </a:p>
          </p:txBody>
        </p:sp>
      </p:grpSp>
      <p:sp>
        <p:nvSpPr>
          <p:cNvPr id="2389" name="Oval 341"/>
          <p:cNvSpPr>
            <a:spLocks noChangeArrowheads="1"/>
          </p:cNvSpPr>
          <p:nvPr/>
        </p:nvSpPr>
        <p:spPr bwMode="auto">
          <a:xfrm>
            <a:off x="24917400" y="457200"/>
            <a:ext cx="1600200" cy="1600200"/>
          </a:xfrm>
          <a:prstGeom prst="ellipse">
            <a:avLst/>
          </a:prstGeom>
          <a:gradFill rotWithShape="1">
            <a:gsLst>
              <a:gs pos="0">
                <a:srgbClr val="FFFF00"/>
              </a:gs>
              <a:gs pos="100000">
                <a:srgbClr val="FF9900"/>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389438"/>
            <a:r>
              <a:rPr lang="en-US" sz="2800" b="0">
                <a:latin typeface="Arial Black" pitchFamily="34" charset="0"/>
              </a:rPr>
              <a:t>LOGO</a:t>
            </a:r>
          </a:p>
        </p:txBody>
      </p:sp>
      <p:sp>
        <p:nvSpPr>
          <p:cNvPr id="2390" name="Rectangle 342"/>
          <p:cNvSpPr>
            <a:spLocks noChangeArrowheads="1"/>
          </p:cNvSpPr>
          <p:nvPr/>
        </p:nvSpPr>
        <p:spPr bwMode="auto">
          <a:xfrm>
            <a:off x="0" y="228600"/>
            <a:ext cx="27432000" cy="178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2" tIns="45701" rIns="91402" bIns="45701">
            <a:spAutoFit/>
          </a:bodyPr>
          <a:lstStyle/>
          <a:p>
            <a:pPr algn="ctr">
              <a:spcBef>
                <a:spcPct val="50000"/>
              </a:spcBef>
            </a:pPr>
            <a:r>
              <a:rPr lang="en-US" sz="4300" b="0">
                <a:latin typeface="Arial Black" pitchFamily="34" charset="0"/>
              </a:rPr>
              <a:t>36x60 Poster Template Prints @ 200% – Poster Title Line</a:t>
            </a:r>
          </a:p>
          <a:p>
            <a:pPr algn="ctr" eaLnBrk="0" hangingPunct="0"/>
            <a:r>
              <a:rPr lang="en-US" sz="4800"/>
              <a:t> </a:t>
            </a:r>
            <a:r>
              <a:rPr lang="en-US" sz="2700"/>
              <a:t>Author and contributor names</a:t>
            </a:r>
            <a:br>
              <a:rPr lang="en-US" sz="2700"/>
            </a:br>
            <a:r>
              <a:rPr lang="en-US" sz="2000"/>
              <a:t>The names and addresses of the associated institutions</a:t>
            </a:r>
            <a:endParaRPr lang="en-US" sz="2000" b="0" i="1">
              <a:latin typeface="Arial Black" pitchFamily="34" charset="0"/>
            </a:endParaRPr>
          </a:p>
        </p:txBody>
      </p:sp>
      <p:sp>
        <p:nvSpPr>
          <p:cNvPr id="2391" name="Text Box 343"/>
          <p:cNvSpPr txBox="1">
            <a:spLocks noChangeArrowheads="1"/>
          </p:cNvSpPr>
          <p:nvPr/>
        </p:nvSpPr>
        <p:spPr bwMode="auto">
          <a:xfrm>
            <a:off x="433388" y="2819400"/>
            <a:ext cx="6230937" cy="3667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About this template</a:t>
            </a:r>
          </a:p>
        </p:txBody>
      </p:sp>
      <p:sp>
        <p:nvSpPr>
          <p:cNvPr id="2392" name="Text Box 344"/>
          <p:cNvSpPr txBox="1">
            <a:spLocks noChangeArrowheads="1"/>
          </p:cNvSpPr>
          <p:nvPr/>
        </p:nvSpPr>
        <p:spPr bwMode="auto">
          <a:xfrm>
            <a:off x="431800" y="8077200"/>
            <a:ext cx="6235700" cy="3667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Text Usage</a:t>
            </a:r>
            <a:r>
              <a:rPr lang="en-US" sz="1400">
                <a:solidFill>
                  <a:schemeClr val="bg1"/>
                </a:solidFill>
                <a:latin typeface="Arial Narrow" pitchFamily="34" charset="0"/>
              </a:rPr>
              <a:t> </a:t>
            </a:r>
          </a:p>
        </p:txBody>
      </p:sp>
      <p:sp>
        <p:nvSpPr>
          <p:cNvPr id="2393" name="Text Box 345"/>
          <p:cNvSpPr txBox="1">
            <a:spLocks noChangeArrowheads="1"/>
          </p:cNvSpPr>
          <p:nvPr/>
        </p:nvSpPr>
        <p:spPr bwMode="auto">
          <a:xfrm>
            <a:off x="881063" y="3517900"/>
            <a:ext cx="5337175" cy="455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a:latin typeface="Arial Narrow" pitchFamily="34" charset="0"/>
              </a:rPr>
              <a:t>Thank you for using this poster template.</a:t>
            </a:r>
            <a:br>
              <a:rPr lang="en-US" sz="1400">
                <a:latin typeface="Arial Narrow" pitchFamily="34" charset="0"/>
              </a:rPr>
            </a:br>
            <a:r>
              <a:rPr lang="en-US" sz="1400" b="0">
                <a:latin typeface="Arial Narrow" pitchFamily="34" charset="0"/>
              </a:rPr>
              <a:t> </a:t>
            </a:r>
          </a:p>
          <a:p>
            <a:r>
              <a:rPr lang="en-US" sz="1400" i="1">
                <a:latin typeface="Arial Narrow" pitchFamily="34" charset="0"/>
              </a:rPr>
              <a:t>General guidelines</a:t>
            </a:r>
            <a:endParaRPr lang="en-US" sz="1400" b="0">
              <a:latin typeface="Arial Narrow" pitchFamily="34" charset="0"/>
            </a:endParaRPr>
          </a:p>
          <a:p>
            <a:r>
              <a:rPr lang="en-US" sz="1400" b="0">
                <a:latin typeface="Arial Narrow" pitchFamily="34" charset="0"/>
              </a:rPr>
              <a:t>All templates on our site are fully editable.  There are five additional layouts within this template, choose View / Master to choose the version that works best for your poster. </a:t>
            </a:r>
          </a:p>
          <a:p>
            <a:endParaRPr lang="en-US" sz="1400" b="0">
              <a:latin typeface="Arial Narrow" pitchFamily="34" charset="0"/>
            </a:endParaRPr>
          </a:p>
          <a:p>
            <a:r>
              <a:rPr lang="en-US" sz="1400" b="0" i="1">
                <a:latin typeface="Arial Narrow" pitchFamily="34" charset="0"/>
              </a:rPr>
              <a:t>We will print this page size </a:t>
            </a:r>
            <a:r>
              <a:rPr lang="en-US" sz="1400" i="1">
                <a:latin typeface="Arial Narrow" pitchFamily="34" charset="0"/>
              </a:rPr>
              <a:t>(200%)</a:t>
            </a:r>
            <a:r>
              <a:rPr lang="en-US" sz="1400" b="0" i="1">
                <a:latin typeface="Arial Narrow" pitchFamily="34" charset="0"/>
              </a:rPr>
              <a:t> for a </a:t>
            </a:r>
            <a:r>
              <a:rPr lang="en-US" sz="1400" i="1">
                <a:latin typeface="Arial Narrow" pitchFamily="34" charset="0"/>
              </a:rPr>
              <a:t>36x60 inch poster</a:t>
            </a:r>
            <a:r>
              <a:rPr lang="en-US" sz="1400" b="0" i="1">
                <a:latin typeface="Arial Narrow" pitchFamily="34" charset="0"/>
              </a:rPr>
              <a:t>.</a:t>
            </a:r>
          </a:p>
          <a:p>
            <a:r>
              <a:rPr lang="en-US" sz="1400" b="0">
                <a:latin typeface="Arial Narrow" pitchFamily="34" charset="0"/>
              </a:rPr>
              <a:t>  </a:t>
            </a:r>
          </a:p>
          <a:p>
            <a:r>
              <a:rPr lang="en-US" sz="1400" b="0">
                <a:latin typeface="Arial Narrow" pitchFamily="34"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endParaRPr lang="en-US" sz="1400" i="1">
              <a:latin typeface="Arial Narrow" pitchFamily="34" charset="0"/>
            </a:endParaRPr>
          </a:p>
        </p:txBody>
      </p:sp>
      <p:sp>
        <p:nvSpPr>
          <p:cNvPr id="2394" name="Text Box 346"/>
          <p:cNvSpPr txBox="1">
            <a:spLocks noChangeArrowheads="1"/>
          </p:cNvSpPr>
          <p:nvPr/>
        </p:nvSpPr>
        <p:spPr bwMode="auto">
          <a:xfrm>
            <a:off x="887413" y="8839200"/>
            <a:ext cx="5330825" cy="264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b="0">
                <a:latin typeface="Arial Narrow" pitchFamily="34" charset="0"/>
              </a:rPr>
              <a:t>This template uses the Arial family at several text sizes. </a:t>
            </a:r>
          </a:p>
          <a:p>
            <a:r>
              <a:rPr lang="en-US" sz="1400" b="0">
                <a:latin typeface="Arial Narrow" pitchFamily="34" charset="0"/>
              </a:rPr>
              <a:t>You can use any typeface you wish but what is used here works well with this poster format.</a:t>
            </a:r>
          </a:p>
          <a:p>
            <a:endParaRPr lang="en-US" sz="1400" b="0">
              <a:latin typeface="Arial Narrow" pitchFamily="34" charset="0"/>
            </a:endParaRPr>
          </a:p>
          <a:p>
            <a:r>
              <a:rPr lang="en-US" sz="1400" b="0">
                <a:latin typeface="Arial Narrow" pitchFamily="34" charset="0"/>
              </a:rPr>
              <a:t>This template uses </a:t>
            </a:r>
            <a:r>
              <a:rPr lang="en-US" sz="1400" i="1">
                <a:latin typeface="Arial Narrow" pitchFamily="34" charset="0"/>
              </a:rPr>
              <a:t>Arial Black 43</a:t>
            </a:r>
            <a:r>
              <a:rPr lang="en-US" sz="1400" b="0" i="1">
                <a:latin typeface="Arial Narrow" pitchFamily="34" charset="0"/>
              </a:rPr>
              <a:t>  </a:t>
            </a:r>
            <a:r>
              <a:rPr lang="en-US" sz="1400" b="0">
                <a:latin typeface="Arial Narrow" pitchFamily="34" charset="0"/>
              </a:rPr>
              <a:t>for the title, </a:t>
            </a:r>
            <a:r>
              <a:rPr lang="en-US" sz="1400" i="1">
                <a:latin typeface="Arial Narrow" pitchFamily="34" charset="0"/>
              </a:rPr>
              <a:t>Arial Narrow 27</a:t>
            </a:r>
            <a:r>
              <a:rPr lang="en-US" sz="1400" b="0">
                <a:latin typeface="Arial Narrow" pitchFamily="34" charset="0"/>
              </a:rPr>
              <a:t> and </a:t>
            </a:r>
            <a:r>
              <a:rPr lang="en-US" sz="1400" i="1">
                <a:latin typeface="Arial Narrow" pitchFamily="34" charset="0"/>
              </a:rPr>
              <a:t>20</a:t>
            </a:r>
            <a:r>
              <a:rPr lang="en-US" sz="1400" b="0">
                <a:latin typeface="Arial Narrow" pitchFamily="34" charset="0"/>
              </a:rPr>
              <a:t> for subtitles, </a:t>
            </a:r>
            <a:r>
              <a:rPr lang="en-US" sz="1400" i="1">
                <a:latin typeface="Arial Narrow" pitchFamily="34" charset="0"/>
              </a:rPr>
              <a:t>Narrow 18 Bold</a:t>
            </a:r>
            <a:r>
              <a:rPr lang="en-US" sz="1400" b="0">
                <a:latin typeface="Arial Narrow" pitchFamily="34" charset="0"/>
              </a:rPr>
              <a:t> for headers and </a:t>
            </a:r>
            <a:r>
              <a:rPr lang="en-US" sz="1400" i="1">
                <a:latin typeface="Arial Narrow" pitchFamily="34" charset="0"/>
              </a:rPr>
              <a:t>Arial Narrow 14</a:t>
            </a:r>
            <a:r>
              <a:rPr lang="en-US" sz="1400" b="0">
                <a:latin typeface="Arial Narrow" pitchFamily="34" charset="0"/>
              </a:rPr>
              <a:t> for the text body. You can change sizes at will but we recommend not going below 12pt at 50% of the final printed size.</a:t>
            </a:r>
          </a:p>
          <a:p>
            <a:r>
              <a:rPr lang="en-US" sz="1400" b="0">
                <a:latin typeface="Arial Narrow" pitchFamily="34" charset="0"/>
              </a:rPr>
              <a:t> </a:t>
            </a:r>
          </a:p>
          <a:p>
            <a:r>
              <a:rPr lang="en-US" sz="1400" b="0" i="1">
                <a:latin typeface="Arial Narrow" pitchFamily="34" charset="0"/>
              </a:rPr>
              <a:t>Keep in mind when cutting and pasting text from documents into your poster the text will maintain its original formatting. Therefore, you will need to reformat the text  to keep the sizes in your poster consistent. </a:t>
            </a:r>
            <a:endParaRPr lang="en-US" sz="1400" b="0">
              <a:latin typeface="Arial Narrow" pitchFamily="34" charset="0"/>
            </a:endParaRPr>
          </a:p>
        </p:txBody>
      </p:sp>
      <p:sp>
        <p:nvSpPr>
          <p:cNvPr id="2395" name="Text Box 347"/>
          <p:cNvSpPr txBox="1">
            <a:spLocks noChangeArrowheads="1"/>
          </p:cNvSpPr>
          <p:nvPr/>
        </p:nvSpPr>
        <p:spPr bwMode="auto">
          <a:xfrm>
            <a:off x="425450" y="11811000"/>
            <a:ext cx="6235700" cy="3667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To Change Background Colors or Template Layout</a:t>
            </a:r>
          </a:p>
        </p:txBody>
      </p:sp>
      <p:sp>
        <p:nvSpPr>
          <p:cNvPr id="2396" name="Text Box 348"/>
          <p:cNvSpPr txBox="1">
            <a:spLocks noChangeArrowheads="1"/>
          </p:cNvSpPr>
          <p:nvPr/>
        </p:nvSpPr>
        <p:spPr bwMode="auto">
          <a:xfrm>
            <a:off x="909638" y="12649200"/>
            <a:ext cx="5338762"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b="0">
                <a:latin typeface="Arial Narrow" pitchFamily="34" charset="0"/>
              </a:rPr>
              <a:t>We feel the colors and fonts we have chosen for this template work very well when printed. They help the content stand out while still not using a plain white background or an overly dark background which is difficult to read. </a:t>
            </a:r>
          </a:p>
          <a:p>
            <a:r>
              <a:rPr lang="en-US" sz="1400" b="0">
                <a:latin typeface="Arial Narrow" pitchFamily="34" charset="0"/>
              </a:rPr>
              <a:t> </a:t>
            </a:r>
            <a:br>
              <a:rPr lang="en-US" sz="1400" b="0">
                <a:latin typeface="Arial Narrow" pitchFamily="34" charset="0"/>
              </a:rPr>
            </a:br>
            <a:r>
              <a:rPr lang="en-US" sz="1400" b="0">
                <a:latin typeface="Arial Narrow" pitchFamily="34" charset="0"/>
              </a:rPr>
              <a:t>If you wish to change these colors and use your own color scheme or choose one of the different box layouts just go to the slide master to make your changes</a:t>
            </a:r>
          </a:p>
          <a:p>
            <a:endParaRPr lang="en-US" sz="1400" b="0">
              <a:latin typeface="Arial Narrow" pitchFamily="34" charset="0"/>
            </a:endParaRPr>
          </a:p>
          <a:p>
            <a:r>
              <a:rPr lang="en-US" sz="1400" b="0">
                <a:latin typeface="Arial Narrow" pitchFamily="34" charset="0"/>
              </a:rPr>
              <a:t>VIEW&gt;MASTER&gt;SLIDE MASTER</a:t>
            </a:r>
          </a:p>
          <a:p>
            <a:endParaRPr lang="en-US" sz="1400" b="0">
              <a:latin typeface="Arial Narrow" pitchFamily="34" charset="0"/>
            </a:endParaRPr>
          </a:p>
          <a:p>
            <a:r>
              <a:rPr lang="en-US" sz="1400" b="0">
                <a:latin typeface="Arial Narrow" pitchFamily="34" charset="0"/>
              </a:rPr>
              <a:t>If you are planning on using your own design or are new to creating posters we have placed some helpful information on the panels to the right and on the poster design section of our website </a:t>
            </a:r>
            <a:r>
              <a:rPr lang="en-US" sz="1400" u="sng">
                <a:solidFill>
                  <a:schemeClr val="hlink"/>
                </a:solidFill>
                <a:latin typeface="Arial Narrow" pitchFamily="34" charset="0"/>
              </a:rPr>
              <a:t>www.</a:t>
            </a:r>
            <a:r>
              <a:rPr lang="en-US" sz="1400" u="sng">
                <a:latin typeface="Arial Narrow" pitchFamily="34" charset="0"/>
                <a:hlinkClick r:id="rId3"/>
              </a:rPr>
              <a:t>posters4research.com</a:t>
            </a:r>
            <a:endParaRPr lang="en-US" sz="1400" u="sng">
              <a:latin typeface="Arial Narrow" pitchFamily="34" charset="0"/>
            </a:endParaRPr>
          </a:p>
        </p:txBody>
      </p:sp>
      <p:sp>
        <p:nvSpPr>
          <p:cNvPr id="2404" name="Rectangle 356"/>
          <p:cNvSpPr>
            <a:spLocks noChangeArrowheads="1"/>
          </p:cNvSpPr>
          <p:nvPr/>
        </p:nvSpPr>
        <p:spPr bwMode="auto">
          <a:xfrm>
            <a:off x="7689850" y="12673013"/>
            <a:ext cx="5264150" cy="2871787"/>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 name="Text Box 357"/>
          <p:cNvSpPr txBox="1">
            <a:spLocks noChangeArrowheads="1"/>
          </p:cNvSpPr>
          <p:nvPr/>
        </p:nvSpPr>
        <p:spPr bwMode="auto">
          <a:xfrm>
            <a:off x="7175500" y="2819400"/>
            <a:ext cx="6237288" cy="3667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Most Common Problems and How to Avoid Them</a:t>
            </a:r>
            <a:r>
              <a:rPr lang="en-US" sz="1800" b="0">
                <a:latin typeface="Arial Narrow" pitchFamily="34" charset="0"/>
              </a:rPr>
              <a:t> </a:t>
            </a:r>
          </a:p>
        </p:txBody>
      </p:sp>
      <p:sp>
        <p:nvSpPr>
          <p:cNvPr id="2406" name="Text Box 358"/>
          <p:cNvSpPr txBox="1">
            <a:spLocks noChangeArrowheads="1"/>
          </p:cNvSpPr>
          <p:nvPr/>
        </p:nvSpPr>
        <p:spPr bwMode="auto">
          <a:xfrm>
            <a:off x="7467600" y="3028950"/>
            <a:ext cx="5548313" cy="928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marL="177800" indent="-177800">
              <a:defRPr>
                <a:solidFill>
                  <a:schemeClr val="tx1"/>
                </a:solidFill>
                <a:latin typeface="Arial" charset="0"/>
              </a:defRPr>
            </a:lvl1pPr>
            <a:lvl2pPr marL="342900" indent="-50800">
              <a:defRPr>
                <a:solidFill>
                  <a:schemeClr val="tx1"/>
                </a:solidFill>
                <a:latin typeface="Arial" charset="0"/>
              </a:defRPr>
            </a:lvl2pPr>
            <a:lvl3pPr marL="571500" indent="-1143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20000"/>
              </a:spcBef>
            </a:pPr>
            <a:r>
              <a:rPr lang="en-US" sz="1400" i="1">
                <a:solidFill>
                  <a:srgbClr val="000000"/>
                </a:solidFill>
                <a:latin typeface="Arial Narrow" pitchFamily="34" charset="0"/>
                <a:ea typeface="Times New Roman" pitchFamily="18" charset="0"/>
                <a:cs typeface="Arial" charset="0"/>
              </a:rPr>
              <a:t> </a:t>
            </a:r>
          </a:p>
          <a:p>
            <a:pPr>
              <a:spcBef>
                <a:spcPct val="20000"/>
              </a:spcBef>
              <a:buFontTx/>
              <a:buAutoNum type="arabicPeriod"/>
            </a:pPr>
            <a:r>
              <a:rPr lang="en-US" sz="1400" i="1">
                <a:solidFill>
                  <a:srgbClr val="000000"/>
                </a:solidFill>
                <a:latin typeface="Arial Narrow" pitchFamily="34" charset="0"/>
                <a:ea typeface="Times New Roman" pitchFamily="18" charset="0"/>
                <a:cs typeface="Arial" charset="0"/>
              </a:rPr>
              <a:t>Cannot print at size desired</a:t>
            </a:r>
          </a:p>
          <a:p>
            <a:pPr lvl="2">
              <a:spcBef>
                <a:spcPct val="20000"/>
              </a:spcBef>
              <a:buFont typeface="Times New Roman" pitchFamily="18" charset="0"/>
              <a:buChar char="-"/>
            </a:pPr>
            <a:r>
              <a:rPr lang="en-US" sz="1400" b="0">
                <a:solidFill>
                  <a:srgbClr val="000000"/>
                </a:solidFill>
                <a:latin typeface="Arial Narrow" pitchFamily="34" charset="0"/>
                <a:ea typeface="Times New Roman" pitchFamily="18" charset="0"/>
                <a:cs typeface="Arial" charset="0"/>
              </a:rPr>
              <a:t>All enlargements or reductions in PowerPoint must be proportional to the “page setup” size.</a:t>
            </a:r>
          </a:p>
          <a:p>
            <a:pPr lvl="2">
              <a:spcBef>
                <a:spcPct val="20000"/>
              </a:spcBef>
              <a:buFont typeface="Times New Roman" pitchFamily="18" charset="0"/>
              <a:buChar char="-"/>
            </a:pPr>
            <a:r>
              <a:rPr lang="en-US" sz="1400" b="0">
                <a:solidFill>
                  <a:srgbClr val="000000"/>
                </a:solidFill>
                <a:latin typeface="Arial Narrow" pitchFamily="34" charset="0"/>
                <a:ea typeface="Times New Roman" pitchFamily="18" charset="0"/>
                <a:cs typeface="Arial" charset="0"/>
              </a:rPr>
              <a:t>A “new” PowerPoint page is automatically sized at 7.5”x10” (on-screen show).  You do not want to use this size.  In the “file” menu -  “page setup”, insert height and width dimensions equal to the size of your final poster enlargement or 50% of that size.  You would use 50% size if either dimension will be greater than 56 inches (the PowerPoint maximum).  That is, if you want a 36x48 inch poster, use a page setup of 36x48 inches.  If you want a 48x72 inch poster, use a page setup of 24x36 inches (we will enlarge x2). </a:t>
            </a:r>
            <a:endParaRPr lang="en-US" sz="1400" b="0">
              <a:solidFill>
                <a:srgbClr val="000000"/>
              </a:solidFill>
              <a:latin typeface="Arial Narrow" pitchFamily="34" charset="0"/>
            </a:endParaRPr>
          </a:p>
          <a:p>
            <a:pPr>
              <a:spcBef>
                <a:spcPct val="20000"/>
              </a:spcBef>
              <a:buFontTx/>
              <a:buAutoNum type="arabicPeriod"/>
            </a:pPr>
            <a:r>
              <a:rPr lang="en-US" sz="1400" i="1">
                <a:solidFill>
                  <a:srgbClr val="000000"/>
                </a:solidFill>
                <a:latin typeface="Arial Narrow" pitchFamily="34" charset="0"/>
                <a:cs typeface="Times New Roman" pitchFamily="18" charset="0"/>
              </a:rPr>
              <a:t>Imported graphics have insufficient resolution</a:t>
            </a:r>
            <a:endParaRPr lang="en-US" sz="1400" i="1">
              <a:solidFill>
                <a:srgbClr val="000000"/>
              </a:solidFill>
              <a:latin typeface="Arial Narrow" pitchFamily="34" charset="0"/>
            </a:endParaRPr>
          </a:p>
          <a:p>
            <a:pPr lvl="2">
              <a:spcBef>
                <a:spcPct val="20000"/>
              </a:spcBef>
              <a:buFont typeface="Times New Roman" pitchFamily="18" charset="0"/>
              <a:buChar char="-"/>
            </a:pPr>
            <a:r>
              <a:rPr lang="en-US" sz="1400" b="0">
                <a:solidFill>
                  <a:srgbClr val="000000"/>
                </a:solidFill>
                <a:latin typeface="Arial Narrow" pitchFamily="34" charset="0"/>
                <a:cs typeface="Times New Roman" pitchFamily="18" charset="0"/>
              </a:rPr>
              <a:t>Always be sure to scan images such that they possess a minimum resolution of 85 dpi in their final printed size.  This will avoid visible pixelation.</a:t>
            </a:r>
            <a:r>
              <a:rPr lang="en-US" sz="1400" b="0">
                <a:solidFill>
                  <a:srgbClr val="800000"/>
                </a:solidFill>
                <a:latin typeface="Arial Narrow" pitchFamily="34" charset="0"/>
                <a:cs typeface="Times New Roman" pitchFamily="18" charset="0"/>
              </a:rPr>
              <a:t>  </a:t>
            </a:r>
            <a:r>
              <a:rPr lang="en-US" sz="1200" i="1">
                <a:solidFill>
                  <a:srgbClr val="800000"/>
                </a:solidFill>
                <a:latin typeface="Arial Narrow" pitchFamily="34" charset="0"/>
                <a:cs typeface="Times New Roman" pitchFamily="18" charset="0"/>
              </a:rPr>
              <a:t>(See Scanning table below)</a:t>
            </a:r>
          </a:p>
          <a:p>
            <a:pPr lvl="2">
              <a:spcBef>
                <a:spcPct val="20000"/>
              </a:spcBef>
              <a:buFont typeface="Times New Roman" pitchFamily="18" charset="0"/>
              <a:buChar char="-"/>
            </a:pPr>
            <a:r>
              <a:rPr lang="en-US" sz="1400" b="0">
                <a:solidFill>
                  <a:srgbClr val="000000"/>
                </a:solidFill>
                <a:latin typeface="Arial Narrow" pitchFamily="34" charset="0"/>
                <a:cs typeface="Times New Roman" pitchFamily="18" charset="0"/>
              </a:rPr>
              <a:t>Always zoom to 100% of the final printed size, and pan around your poster to visually check all imported graphics.</a:t>
            </a:r>
            <a:endParaRPr lang="en-US" sz="1400" b="0">
              <a:solidFill>
                <a:srgbClr val="000000"/>
              </a:solidFill>
              <a:latin typeface="Arial Narrow" pitchFamily="34" charset="0"/>
            </a:endParaRPr>
          </a:p>
          <a:p>
            <a:pPr>
              <a:spcBef>
                <a:spcPct val="20000"/>
              </a:spcBef>
              <a:buFontTx/>
              <a:buAutoNum type="arabicPeriod"/>
            </a:pPr>
            <a:r>
              <a:rPr lang="en-US" sz="1400" i="1">
                <a:solidFill>
                  <a:srgbClr val="000000"/>
                </a:solidFill>
                <a:latin typeface="Arial Narrow" pitchFamily="34" charset="0"/>
                <a:cs typeface="Times New Roman" pitchFamily="18" charset="0"/>
              </a:rPr>
              <a:t>Incorrectly saved files</a:t>
            </a:r>
            <a:endParaRPr lang="en-US" sz="1400" i="1">
              <a:solidFill>
                <a:srgbClr val="000000"/>
              </a:solidFill>
              <a:latin typeface="Arial Narrow" pitchFamily="34" charset="0"/>
            </a:endParaRPr>
          </a:p>
          <a:p>
            <a:pPr lvl="2">
              <a:spcBef>
                <a:spcPct val="20000"/>
              </a:spcBef>
              <a:buFont typeface="Times New Roman" pitchFamily="18" charset="0"/>
              <a:buChar char="-"/>
            </a:pPr>
            <a:r>
              <a:rPr lang="en-US" sz="1400" b="0">
                <a:solidFill>
                  <a:srgbClr val="000000"/>
                </a:solidFill>
                <a:latin typeface="Arial Narrow" pitchFamily="34" charset="0"/>
                <a:cs typeface="Times New Roman" pitchFamily="18" charset="0"/>
              </a:rPr>
              <a:t>When saving as PDF, be sure to save at high quality setting (print or press resolution option), embed all fonts.</a:t>
            </a:r>
          </a:p>
          <a:p>
            <a:pPr lvl="2">
              <a:spcBef>
                <a:spcPct val="20000"/>
              </a:spcBef>
              <a:buFont typeface="Times New Roman" pitchFamily="18" charset="0"/>
              <a:buChar char="-"/>
            </a:pPr>
            <a:r>
              <a:rPr lang="en-US" sz="1400" b="0">
                <a:solidFill>
                  <a:srgbClr val="000000"/>
                </a:solidFill>
                <a:latin typeface="Arial Narrow" pitchFamily="34" charset="0"/>
                <a:cs typeface="Times New Roman" pitchFamily="18" charset="0"/>
              </a:rPr>
              <a:t>For PowerPoint, save with embedded fonts. From menu bar choose Tools / Options / Save.  Check the box </a:t>
            </a:r>
            <a:r>
              <a:rPr lang="en-US" sz="1400" b="0" i="1">
                <a:solidFill>
                  <a:srgbClr val="000000"/>
                </a:solidFill>
                <a:latin typeface="Arial Narrow" pitchFamily="34" charset="0"/>
                <a:cs typeface="Times New Roman" pitchFamily="18" charset="0"/>
              </a:rPr>
              <a:t>“Embed TrueType Fonts”</a:t>
            </a:r>
            <a:r>
              <a:rPr lang="en-US" sz="1400" b="0">
                <a:solidFill>
                  <a:srgbClr val="000000"/>
                </a:solidFill>
                <a:latin typeface="Arial Narrow" pitchFamily="34" charset="0"/>
                <a:cs typeface="Times New Roman" pitchFamily="18" charset="0"/>
              </a:rPr>
              <a:t> and select the button </a:t>
            </a:r>
            <a:r>
              <a:rPr lang="en-US" sz="1400" b="0" i="1">
                <a:solidFill>
                  <a:srgbClr val="000000"/>
                </a:solidFill>
                <a:latin typeface="Arial Narrow" pitchFamily="34" charset="0"/>
                <a:cs typeface="Times New Roman" pitchFamily="18" charset="0"/>
              </a:rPr>
              <a:t>“Embed All Fonts Best For Editing By Others”</a:t>
            </a:r>
            <a:endParaRPr lang="en-US" sz="1400" b="0" i="1">
              <a:solidFill>
                <a:srgbClr val="000000"/>
              </a:solidFill>
              <a:latin typeface="Arial Narrow" pitchFamily="34" charset="0"/>
            </a:endParaRPr>
          </a:p>
          <a:p>
            <a:pPr>
              <a:spcBef>
                <a:spcPct val="20000"/>
              </a:spcBef>
              <a:buFontTx/>
              <a:buAutoNum type="arabicPeriod"/>
            </a:pPr>
            <a:r>
              <a:rPr lang="en-US" sz="1400" i="1">
                <a:solidFill>
                  <a:srgbClr val="000000"/>
                </a:solidFill>
                <a:latin typeface="Arial Narrow" pitchFamily="34" charset="0"/>
                <a:cs typeface="Times New Roman" pitchFamily="18" charset="0"/>
              </a:rPr>
              <a:t>Fonts too small</a:t>
            </a:r>
            <a:endParaRPr lang="en-US" sz="1400" i="1">
              <a:solidFill>
                <a:srgbClr val="000000"/>
              </a:solidFill>
              <a:latin typeface="Arial Narrow" pitchFamily="34" charset="0"/>
            </a:endParaRPr>
          </a:p>
          <a:p>
            <a:pPr lvl="2">
              <a:spcBef>
                <a:spcPct val="20000"/>
              </a:spcBef>
              <a:buFont typeface="Times New Roman" pitchFamily="18" charset="0"/>
              <a:buChar char="-"/>
            </a:pPr>
            <a:r>
              <a:rPr lang="en-US" sz="1400" b="0">
                <a:solidFill>
                  <a:srgbClr val="000000"/>
                </a:solidFill>
                <a:latin typeface="Arial Narrow" pitchFamily="34" charset="0"/>
                <a:cs typeface="Times New Roman" pitchFamily="18" charset="0"/>
              </a:rPr>
              <a:t>For effective viewing at six feet use a minimum of 24 point (12 point if poster will be enlarged x2).</a:t>
            </a:r>
          </a:p>
          <a:p>
            <a:pPr lvl="2">
              <a:spcBef>
                <a:spcPct val="20000"/>
              </a:spcBef>
              <a:buFont typeface="Times New Roman" pitchFamily="18" charset="0"/>
              <a:buChar char="-"/>
            </a:pPr>
            <a:r>
              <a:rPr lang="en-US" sz="1400" b="0">
                <a:solidFill>
                  <a:srgbClr val="000000"/>
                </a:solidFill>
                <a:latin typeface="Arial Narrow" pitchFamily="34" charset="0"/>
                <a:cs typeface="Times New Roman" pitchFamily="18" charset="0"/>
              </a:rPr>
              <a:t>San serif fonts (e.g. Arial) are easier to read than serif fonts (e.g. Times Roman) when used in large sizes.</a:t>
            </a:r>
            <a:endParaRPr lang="en-US" sz="1400" b="0">
              <a:solidFill>
                <a:srgbClr val="000000"/>
              </a:solidFill>
              <a:latin typeface="Arial Narrow" pitchFamily="34" charset="0"/>
            </a:endParaRPr>
          </a:p>
          <a:p>
            <a:pPr>
              <a:spcBef>
                <a:spcPct val="20000"/>
              </a:spcBef>
              <a:buFontTx/>
              <a:buAutoNum type="arabicPeriod"/>
            </a:pPr>
            <a:r>
              <a:rPr lang="en-US" sz="1400" i="1">
                <a:solidFill>
                  <a:srgbClr val="000000"/>
                </a:solidFill>
                <a:latin typeface="Arial Narrow" pitchFamily="34" charset="0"/>
                <a:cs typeface="Times New Roman" pitchFamily="18" charset="0"/>
              </a:rPr>
              <a:t> Indistinct colored type on very dark backgrounds</a:t>
            </a:r>
            <a:endParaRPr lang="en-US" sz="1400" i="1">
              <a:solidFill>
                <a:srgbClr val="000000"/>
              </a:solidFill>
              <a:latin typeface="Arial Narrow" pitchFamily="34" charset="0"/>
            </a:endParaRPr>
          </a:p>
          <a:p>
            <a:pPr lvl="2">
              <a:spcBef>
                <a:spcPct val="20000"/>
              </a:spcBef>
              <a:buFont typeface="Times New Roman" pitchFamily="18" charset="0"/>
              <a:buChar char="-"/>
            </a:pPr>
            <a:r>
              <a:rPr lang="en-US" sz="1400" b="0">
                <a:solidFill>
                  <a:srgbClr val="000000"/>
                </a:solidFill>
                <a:latin typeface="Arial Narrow" pitchFamily="34" charset="0"/>
                <a:cs typeface="Times New Roman" pitchFamily="18" charset="0"/>
              </a:rPr>
              <a:t>Printed material is most visually pleasing when using dark type on a light background.</a:t>
            </a:r>
          </a:p>
          <a:p>
            <a:pPr lvl="2">
              <a:spcBef>
                <a:spcPct val="20000"/>
              </a:spcBef>
              <a:buFont typeface="Times New Roman" pitchFamily="18" charset="0"/>
              <a:buChar char="-"/>
            </a:pPr>
            <a:r>
              <a:rPr lang="en-US" sz="1400" b="0">
                <a:solidFill>
                  <a:srgbClr val="000000"/>
                </a:solidFill>
                <a:latin typeface="Arial Narrow" pitchFamily="34" charset="0"/>
                <a:cs typeface="Times New Roman" pitchFamily="18" charset="0"/>
              </a:rPr>
              <a:t>If you must work on a dark background always use light and contrasting colored type, being especially sure to check anything you may import into your document.  Black type will tend to disappear when pasted into a dark background. Also be sure to check any drop shadows you may use.  If the color of the shadows is too close to the color of the lettering, it will appear like double print.</a:t>
            </a:r>
            <a:endParaRPr lang="en-US" sz="1400" b="0">
              <a:solidFill>
                <a:srgbClr val="000000"/>
              </a:solidFill>
              <a:latin typeface="Arial Narrow" pitchFamily="34" charset="0"/>
            </a:endParaRPr>
          </a:p>
          <a:p>
            <a:pPr>
              <a:spcBef>
                <a:spcPct val="20000"/>
              </a:spcBef>
              <a:buFontTx/>
              <a:buAutoNum type="arabicPeriod"/>
            </a:pPr>
            <a:r>
              <a:rPr lang="en-US" sz="1400" i="1">
                <a:solidFill>
                  <a:srgbClr val="000000"/>
                </a:solidFill>
                <a:latin typeface="Arial Narrow" pitchFamily="34" charset="0"/>
                <a:cs typeface="Times New Roman" pitchFamily="18" charset="0"/>
              </a:rPr>
              <a:t>To avoid unforeseen formatting/printing problems, use one platform to create your poster – Do not shuffle back and forth between MAC and PC</a:t>
            </a:r>
            <a:r>
              <a:rPr lang="en-US" sz="1400" i="1">
                <a:latin typeface="Arial Narrow" pitchFamily="34" charset="0"/>
              </a:rPr>
              <a:t>    </a:t>
            </a:r>
          </a:p>
        </p:txBody>
      </p:sp>
      <p:graphicFrame>
        <p:nvGraphicFramePr>
          <p:cNvPr id="2566" name="Group 518"/>
          <p:cNvGraphicFramePr>
            <a:graphicFrameLocks noGrp="1"/>
          </p:cNvGraphicFramePr>
          <p:nvPr/>
        </p:nvGraphicFramePr>
        <p:xfrm>
          <a:off x="7691438" y="13131800"/>
          <a:ext cx="5257800" cy="2243837"/>
        </p:xfrm>
        <a:graphic>
          <a:graphicData uri="http://schemas.openxmlformats.org/drawingml/2006/table">
            <a:tbl>
              <a:tblPr/>
              <a:tblGrid>
                <a:gridCol w="1314450"/>
                <a:gridCol w="1316037"/>
                <a:gridCol w="1312863"/>
                <a:gridCol w="1314450"/>
              </a:tblGrid>
              <a:tr h="388938">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endParaRPr kumimoji="0" lang="en-US" sz="1200" b="1" i="0" u="none" strike="noStrike" cap="none" normalizeH="0" baseline="0" smtClean="0">
                        <a:ln>
                          <a:noFill/>
                        </a:ln>
                        <a:solidFill>
                          <a:schemeClr val="tx1"/>
                        </a:solidFill>
                        <a:effectLst/>
                        <a:latin typeface="Arial Narrow" pitchFamily="34" charset="0"/>
                      </a:endParaRP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1" i="0" u="none" strike="noStrike" cap="none" normalizeH="0" baseline="0" smtClean="0">
                          <a:ln>
                            <a:noFill/>
                          </a:ln>
                          <a:solidFill>
                            <a:srgbClr val="000000"/>
                          </a:solidFill>
                          <a:effectLst/>
                          <a:latin typeface="Arial Narrow" pitchFamily="34" charset="0"/>
                        </a:rPr>
                        <a:t>6”x9”</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1" i="0" u="none" strike="noStrike" cap="none" normalizeH="0" baseline="0" smtClean="0">
                          <a:ln>
                            <a:noFill/>
                          </a:ln>
                          <a:solidFill>
                            <a:srgbClr val="000000"/>
                          </a:solidFill>
                          <a:effectLst/>
                          <a:latin typeface="Arial Narrow" pitchFamily="34" charset="0"/>
                        </a:rPr>
                        <a:t>12”x18”</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1" i="0" u="none" strike="noStrike" cap="none" normalizeH="0" baseline="0" smtClean="0">
                          <a:ln>
                            <a:noFill/>
                          </a:ln>
                          <a:solidFill>
                            <a:srgbClr val="000000"/>
                          </a:solidFill>
                          <a:effectLst/>
                          <a:latin typeface="Arial Narrow" pitchFamily="34" charset="0"/>
                        </a:rPr>
                        <a:t>24”x36”</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35 mm slide</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2400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2”x3”</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4”x6”</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150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3816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8”x10”</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 90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180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360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r>
            </a:tbl>
          </a:graphicData>
        </a:graphic>
      </p:graphicFrame>
      <p:sp>
        <p:nvSpPr>
          <p:cNvPr id="2439" name="Text Box 391"/>
          <p:cNvSpPr txBox="1">
            <a:spLocks noChangeArrowheads="1"/>
          </p:cNvSpPr>
          <p:nvPr/>
        </p:nvSpPr>
        <p:spPr bwMode="auto">
          <a:xfrm>
            <a:off x="9977438" y="12757150"/>
            <a:ext cx="2071687" cy="304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solidFill>
                  <a:schemeClr val="bg1"/>
                </a:solidFill>
                <a:latin typeface="Arial Narrow" pitchFamily="34" charset="0"/>
              </a:rPr>
              <a:t>Size it will be on the Poster</a:t>
            </a:r>
          </a:p>
        </p:txBody>
      </p:sp>
      <p:sp>
        <p:nvSpPr>
          <p:cNvPr id="2440" name="Rectangle 392"/>
          <p:cNvSpPr>
            <a:spLocks noChangeArrowheads="1"/>
          </p:cNvSpPr>
          <p:nvPr/>
        </p:nvSpPr>
        <p:spPr bwMode="auto">
          <a:xfrm>
            <a:off x="7767638" y="12776200"/>
            <a:ext cx="1225550" cy="27305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20000"/>
              </a:spcBef>
            </a:pPr>
            <a:r>
              <a:rPr lang="en-US" sz="1400">
                <a:solidFill>
                  <a:schemeClr val="bg1"/>
                </a:solidFill>
                <a:latin typeface="Arial Narrow" pitchFamily="34" charset="0"/>
              </a:rPr>
              <a:t>Size of original</a:t>
            </a:r>
          </a:p>
        </p:txBody>
      </p:sp>
      <p:sp>
        <p:nvSpPr>
          <p:cNvPr id="2445" name="Text Box 397"/>
          <p:cNvSpPr txBox="1">
            <a:spLocks noChangeArrowheads="1"/>
          </p:cNvSpPr>
          <p:nvPr/>
        </p:nvSpPr>
        <p:spPr bwMode="auto">
          <a:xfrm>
            <a:off x="13919200" y="2819400"/>
            <a:ext cx="6235700" cy="3667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Importing picture files</a:t>
            </a:r>
          </a:p>
        </p:txBody>
      </p:sp>
      <p:sp>
        <p:nvSpPr>
          <p:cNvPr id="2446" name="Text Box 398"/>
          <p:cNvSpPr txBox="1">
            <a:spLocks noChangeArrowheads="1"/>
          </p:cNvSpPr>
          <p:nvPr/>
        </p:nvSpPr>
        <p:spPr bwMode="auto">
          <a:xfrm>
            <a:off x="13919200" y="10755313"/>
            <a:ext cx="6234113" cy="3667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Charts &amp; Graphs</a:t>
            </a:r>
          </a:p>
        </p:txBody>
      </p:sp>
      <p:sp>
        <p:nvSpPr>
          <p:cNvPr id="2447" name="Text Box 399"/>
          <p:cNvSpPr txBox="1">
            <a:spLocks noChangeArrowheads="1"/>
          </p:cNvSpPr>
          <p:nvPr/>
        </p:nvSpPr>
        <p:spPr bwMode="auto">
          <a:xfrm>
            <a:off x="14173200" y="3308350"/>
            <a:ext cx="57150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400" i="1">
                <a:solidFill>
                  <a:srgbClr val="800000"/>
                </a:solidFill>
                <a:latin typeface="Arial Narrow" pitchFamily="34" charset="0"/>
              </a:rPr>
              <a:t>Image looks fine on your screen but is pixilated on the poster</a:t>
            </a:r>
            <a:r>
              <a:rPr lang="en-US" sz="1400" b="0">
                <a:solidFill>
                  <a:srgbClr val="800000"/>
                </a:solidFill>
                <a:latin typeface="Arial Narrow" pitchFamily="34" charset="0"/>
              </a:rPr>
              <a:t>.</a:t>
            </a:r>
            <a:r>
              <a:rPr lang="en-US" sz="1400" b="0">
                <a:latin typeface="Arial Narrow" pitchFamily="34" charset="0"/>
              </a:rPr>
              <a:t> It is important to start with the best image you have and avoid low resolution images taken from the web. For best results do not copy and paste images. When assembling your poster from other existing images use INSERT&gt;PICTURE&gt;FROM FILE.</a:t>
            </a:r>
          </a:p>
        </p:txBody>
      </p:sp>
      <p:sp>
        <p:nvSpPr>
          <p:cNvPr id="2448" name="Text Box 400"/>
          <p:cNvSpPr txBox="1">
            <a:spLocks noChangeArrowheads="1"/>
          </p:cNvSpPr>
          <p:nvPr/>
        </p:nvSpPr>
        <p:spPr bwMode="auto">
          <a:xfrm>
            <a:off x="14173200" y="11236325"/>
            <a:ext cx="5715000" cy="179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a:latin typeface="Arial Narrow" pitchFamily="34" charset="0"/>
              </a:rPr>
              <a:t>Charts &amp; Graphs</a:t>
            </a:r>
            <a:r>
              <a:rPr lang="en-US" sz="1400" b="0">
                <a:latin typeface="Arial Narrow" pitchFamily="34" charset="0"/>
              </a:rPr>
              <a:t>: To bring in charts and graphs from Excel, Word or other applications, go to EDIT&gt;COPY to copy your chart, come back to PowerPoint, and go to EDIT&gt;PASTE to paste it on the poster. You can scale the charts or graphs as needed.</a:t>
            </a:r>
          </a:p>
          <a:p>
            <a:endParaRPr lang="en-US" sz="1400" b="0">
              <a:latin typeface="Arial Narrow" pitchFamily="34" charset="0"/>
            </a:endParaRPr>
          </a:p>
          <a:p>
            <a:r>
              <a:rPr lang="en-US" sz="1400">
                <a:solidFill>
                  <a:srgbClr val="800000"/>
                </a:solidFill>
                <a:latin typeface="Arial Narrow" pitchFamily="34" charset="0"/>
              </a:rPr>
              <a:t>Suggestion:</a:t>
            </a:r>
            <a:r>
              <a:rPr lang="en-US" sz="1400" b="0" i="1">
                <a:latin typeface="Arial Narrow" pitchFamily="34" charset="0"/>
              </a:rPr>
              <a:t>   </a:t>
            </a:r>
            <a:r>
              <a:rPr lang="en-US" sz="1400" b="0">
                <a:latin typeface="Arial Narrow" pitchFamily="34" charset="0"/>
              </a:rPr>
              <a:t>Press the SHIFT key as you scale your charts or graphs to scale them proportionally.</a:t>
            </a:r>
            <a:br>
              <a:rPr lang="en-US" sz="1400" b="0">
                <a:latin typeface="Arial Narrow" pitchFamily="34" charset="0"/>
              </a:rPr>
            </a:br>
            <a:endParaRPr lang="en-US" sz="1400" b="0">
              <a:latin typeface="Arial Narrow" pitchFamily="34" charset="0"/>
            </a:endParaRPr>
          </a:p>
        </p:txBody>
      </p:sp>
      <p:pic>
        <p:nvPicPr>
          <p:cNvPr id="2449" name="Picture 401" descr="picturefromfi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01800" y="4343400"/>
            <a:ext cx="5105400" cy="1163638"/>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450" name="Text Box 402"/>
          <p:cNvSpPr txBox="1">
            <a:spLocks noChangeArrowheads="1"/>
          </p:cNvSpPr>
          <p:nvPr/>
        </p:nvSpPr>
        <p:spPr bwMode="auto">
          <a:xfrm>
            <a:off x="14173200" y="5943600"/>
            <a:ext cx="57150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400" b="0">
                <a:latin typeface="Arial Narrow" pitchFamily="34" charset="0"/>
              </a:rPr>
              <a:t>If you scale your images too much typically more than 200%, image quality will suffer. See the example below:</a:t>
            </a:r>
          </a:p>
        </p:txBody>
      </p:sp>
      <p:sp>
        <p:nvSpPr>
          <p:cNvPr id="2451" name="Text Box 403"/>
          <p:cNvSpPr txBox="1">
            <a:spLocks noChangeArrowheads="1"/>
          </p:cNvSpPr>
          <p:nvPr/>
        </p:nvSpPr>
        <p:spPr bwMode="auto">
          <a:xfrm>
            <a:off x="14173200" y="8402638"/>
            <a:ext cx="5715000" cy="2325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r>
              <a:rPr lang="en-US" sz="1400">
                <a:solidFill>
                  <a:srgbClr val="800000"/>
                </a:solidFill>
                <a:latin typeface="Arial Narrow" pitchFamily="34" charset="0"/>
              </a:rPr>
              <a:t>Avoid unwanted surprises:</a:t>
            </a:r>
            <a:r>
              <a:rPr lang="en-US" sz="1400" b="0" i="1">
                <a:latin typeface="Arial Narrow" pitchFamily="34" charset="0"/>
              </a:rPr>
              <a:t> </a:t>
            </a:r>
          </a:p>
          <a:p>
            <a:pPr eaLnBrk="0" hangingPunct="0"/>
            <a:r>
              <a:rPr lang="en-US" sz="1400" b="0">
                <a:latin typeface="Arial Narrow" pitchFamily="34" charset="0"/>
              </a:rPr>
              <a:t>Always preview imported images at 100% to check for adequate image quality as per the example above the image may look fine on your screen but when printed at full size it “falls apart”. It is important to always check what an image is going to actually look like when printed.</a:t>
            </a:r>
          </a:p>
          <a:p>
            <a:pPr eaLnBrk="0" hangingPunct="0"/>
            <a:endParaRPr lang="en-US" sz="1400" b="0">
              <a:latin typeface="Arial Narrow" pitchFamily="34" charset="0"/>
            </a:endParaRPr>
          </a:p>
          <a:p>
            <a:pPr eaLnBrk="0" hangingPunct="0"/>
            <a:r>
              <a:rPr lang="en-US" sz="1400" b="0">
                <a:latin typeface="Arial Narrow" pitchFamily="34" charset="0"/>
              </a:rPr>
              <a:t>VIEW&gt;ZOOM and choose 100% of final printed size (in the case of this poster 200%) to view the images up close. What you’ll see at 100% of final size is what your images will look like when printed.</a:t>
            </a:r>
          </a:p>
          <a:p>
            <a:pPr>
              <a:spcBef>
                <a:spcPct val="50000"/>
              </a:spcBef>
            </a:pPr>
            <a:endParaRPr lang="en-US" sz="1400" b="0">
              <a:latin typeface="Arial Narrow" pitchFamily="34" charset="0"/>
            </a:endParaRPr>
          </a:p>
        </p:txBody>
      </p:sp>
      <p:grpSp>
        <p:nvGrpSpPr>
          <p:cNvPr id="2555" name="Group 507"/>
          <p:cNvGrpSpPr>
            <a:grpSpLocks/>
          </p:cNvGrpSpPr>
          <p:nvPr/>
        </p:nvGrpSpPr>
        <p:grpSpPr bwMode="auto">
          <a:xfrm>
            <a:off x="14249400" y="6553200"/>
            <a:ext cx="5573713" cy="1863725"/>
            <a:chOff x="9275" y="5520"/>
            <a:chExt cx="4940" cy="1652"/>
          </a:xfrm>
        </p:grpSpPr>
        <p:grpSp>
          <p:nvGrpSpPr>
            <p:cNvPr id="2554" name="Group 506"/>
            <p:cNvGrpSpPr>
              <a:grpSpLocks/>
            </p:cNvGrpSpPr>
            <p:nvPr/>
          </p:nvGrpSpPr>
          <p:grpSpPr bwMode="auto">
            <a:xfrm>
              <a:off x="9285" y="5520"/>
              <a:ext cx="4930" cy="1652"/>
              <a:chOff x="9285" y="6290"/>
              <a:chExt cx="4930" cy="1652"/>
            </a:xfrm>
          </p:grpSpPr>
          <p:sp>
            <p:nvSpPr>
              <p:cNvPr id="2452" name="Text Box 404"/>
              <p:cNvSpPr txBox="1">
                <a:spLocks noChangeArrowheads="1"/>
              </p:cNvSpPr>
              <p:nvPr/>
            </p:nvSpPr>
            <p:spPr bwMode="auto">
              <a:xfrm>
                <a:off x="9573" y="7586"/>
                <a:ext cx="756"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b="0">
                    <a:latin typeface="Arial Narrow" pitchFamily="34" charset="0"/>
                  </a:rPr>
                  <a:t>100%</a:t>
                </a:r>
              </a:p>
            </p:txBody>
          </p:sp>
          <p:sp>
            <p:nvSpPr>
              <p:cNvPr id="2453" name="Text Box 405"/>
              <p:cNvSpPr txBox="1">
                <a:spLocks noChangeArrowheads="1"/>
              </p:cNvSpPr>
              <p:nvPr/>
            </p:nvSpPr>
            <p:spPr bwMode="auto">
              <a:xfrm>
                <a:off x="11419" y="7573"/>
                <a:ext cx="757"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b="0">
                    <a:latin typeface="Arial Narrow" pitchFamily="34" charset="0"/>
                  </a:rPr>
                  <a:t>200%</a:t>
                </a:r>
              </a:p>
            </p:txBody>
          </p:sp>
          <p:sp>
            <p:nvSpPr>
              <p:cNvPr id="2454" name="Text Box 406"/>
              <p:cNvSpPr txBox="1">
                <a:spLocks noChangeArrowheads="1"/>
              </p:cNvSpPr>
              <p:nvPr/>
            </p:nvSpPr>
            <p:spPr bwMode="auto">
              <a:xfrm>
                <a:off x="13275" y="7590"/>
                <a:ext cx="756"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b="0">
                    <a:latin typeface="Arial Narrow" pitchFamily="34" charset="0"/>
                  </a:rPr>
                  <a:t>400%</a:t>
                </a:r>
              </a:p>
            </p:txBody>
          </p:sp>
          <p:pic>
            <p:nvPicPr>
              <p:cNvPr id="2455" name="Picture 407" descr="quarter logo lef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85" y="6290"/>
                <a:ext cx="1284" cy="1316"/>
              </a:xfrm>
              <a:prstGeom prst="rect">
                <a:avLst/>
              </a:prstGeom>
              <a:noFill/>
              <a:extLst>
                <a:ext uri="{909E8E84-426E-40DD-AFC4-6F175D3DCCD1}">
                  <a14:hiddenFill xmlns:a14="http://schemas.microsoft.com/office/drawing/2010/main">
                    <a:solidFill>
                      <a:srgbClr val="FFFFFF"/>
                    </a:solidFill>
                  </a14:hiddenFill>
                </a:ext>
              </a:extLst>
            </p:spPr>
          </p:pic>
          <p:pic>
            <p:nvPicPr>
              <p:cNvPr id="2456" name="Picture 408" descr="logo center 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04" y="6296"/>
                <a:ext cx="1323" cy="1306"/>
              </a:xfrm>
              <a:prstGeom prst="rect">
                <a:avLst/>
              </a:prstGeom>
              <a:noFill/>
              <a:extLst>
                <a:ext uri="{909E8E84-426E-40DD-AFC4-6F175D3DCCD1}">
                  <a14:hiddenFill xmlns:a14="http://schemas.microsoft.com/office/drawing/2010/main">
                    <a:solidFill>
                      <a:srgbClr val="FFFFFF"/>
                    </a:solidFill>
                  </a14:hiddenFill>
                </a:ext>
              </a:extLst>
            </p:spPr>
          </p:pic>
          <p:pic>
            <p:nvPicPr>
              <p:cNvPr id="2457" name="Picture 409" descr="logo left 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905" y="6296"/>
                <a:ext cx="1310" cy="1292"/>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pic>
        </p:grpSp>
        <p:sp>
          <p:nvSpPr>
            <p:cNvPr id="2458" name="Rectangle 410"/>
            <p:cNvSpPr>
              <a:spLocks noChangeArrowheads="1"/>
            </p:cNvSpPr>
            <p:nvPr/>
          </p:nvSpPr>
          <p:spPr bwMode="auto">
            <a:xfrm>
              <a:off x="11111" y="5520"/>
              <a:ext cx="1308" cy="1302"/>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9" name="Rectangle 411"/>
            <p:cNvSpPr>
              <a:spLocks noChangeArrowheads="1"/>
            </p:cNvSpPr>
            <p:nvPr/>
          </p:nvSpPr>
          <p:spPr bwMode="auto">
            <a:xfrm>
              <a:off x="9275" y="5520"/>
              <a:ext cx="1308" cy="1302"/>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460" name="Freeform 412"/>
          <p:cNvSpPr>
            <a:spLocks/>
          </p:cNvSpPr>
          <p:nvPr/>
        </p:nvSpPr>
        <p:spPr bwMode="auto">
          <a:xfrm>
            <a:off x="17276763" y="12952413"/>
            <a:ext cx="115887" cy="2420937"/>
          </a:xfrm>
          <a:custGeom>
            <a:avLst/>
            <a:gdLst>
              <a:gd name="T0" fmla="*/ 0 w 105"/>
              <a:gd name="T1" fmla="*/ 2139 h 2139"/>
              <a:gd name="T2" fmla="*/ 0 w 105"/>
              <a:gd name="T3" fmla="*/ 111 h 2139"/>
              <a:gd name="T4" fmla="*/ 105 w 105"/>
              <a:gd name="T5" fmla="*/ 0 h 2139"/>
              <a:gd name="T6" fmla="*/ 105 w 105"/>
              <a:gd name="T7" fmla="*/ 2027 h 2139"/>
              <a:gd name="T8" fmla="*/ 0 w 105"/>
              <a:gd name="T9" fmla="*/ 2139 h 2139"/>
            </a:gdLst>
            <a:ahLst/>
            <a:cxnLst>
              <a:cxn ang="0">
                <a:pos x="T0" y="T1"/>
              </a:cxn>
              <a:cxn ang="0">
                <a:pos x="T2" y="T3"/>
              </a:cxn>
              <a:cxn ang="0">
                <a:pos x="T4" y="T5"/>
              </a:cxn>
              <a:cxn ang="0">
                <a:pos x="T6" y="T7"/>
              </a:cxn>
              <a:cxn ang="0">
                <a:pos x="T8" y="T9"/>
              </a:cxn>
            </a:cxnLst>
            <a:rect l="0" t="0" r="r" b="b"/>
            <a:pathLst>
              <a:path w="105" h="2139">
                <a:moveTo>
                  <a:pt x="0" y="2139"/>
                </a:moveTo>
                <a:lnTo>
                  <a:pt x="0" y="111"/>
                </a:lnTo>
                <a:lnTo>
                  <a:pt x="105" y="0"/>
                </a:lnTo>
                <a:lnTo>
                  <a:pt x="105" y="2027"/>
                </a:lnTo>
                <a:lnTo>
                  <a:pt x="0" y="213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61" name="Rectangle 413"/>
          <p:cNvSpPr>
            <a:spLocks noChangeArrowheads="1"/>
          </p:cNvSpPr>
          <p:nvPr/>
        </p:nvSpPr>
        <p:spPr bwMode="auto">
          <a:xfrm>
            <a:off x="17392650" y="12952413"/>
            <a:ext cx="2381250" cy="229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2462" name="Group 414"/>
          <p:cNvGrpSpPr>
            <a:grpSpLocks/>
          </p:cNvGrpSpPr>
          <p:nvPr/>
        </p:nvGrpSpPr>
        <p:grpSpPr bwMode="auto">
          <a:xfrm>
            <a:off x="16956088" y="13122275"/>
            <a:ext cx="2817812" cy="2743200"/>
            <a:chOff x="17342" y="16969"/>
            <a:chExt cx="2573" cy="2779"/>
          </a:xfrm>
        </p:grpSpPr>
        <p:sp>
          <p:nvSpPr>
            <p:cNvPr id="2463" name="Freeform 415"/>
            <p:cNvSpPr>
              <a:spLocks/>
            </p:cNvSpPr>
            <p:nvPr/>
          </p:nvSpPr>
          <p:spPr bwMode="auto">
            <a:xfrm>
              <a:off x="17369" y="19121"/>
              <a:ext cx="2546" cy="128"/>
            </a:xfrm>
            <a:custGeom>
              <a:avLst/>
              <a:gdLst>
                <a:gd name="T0" fmla="*/ 0 w 2261"/>
                <a:gd name="T1" fmla="*/ 112 h 112"/>
                <a:gd name="T2" fmla="*/ 105 w 2261"/>
                <a:gd name="T3" fmla="*/ 0 h 112"/>
                <a:gd name="T4" fmla="*/ 2261 w 2261"/>
                <a:gd name="T5" fmla="*/ 0 h 112"/>
                <a:gd name="T6" fmla="*/ 2155 w 2261"/>
                <a:gd name="T7" fmla="*/ 112 h 112"/>
                <a:gd name="T8" fmla="*/ 0 w 2261"/>
                <a:gd name="T9" fmla="*/ 112 h 112"/>
              </a:gdLst>
              <a:ahLst/>
              <a:cxnLst>
                <a:cxn ang="0">
                  <a:pos x="T0" y="T1"/>
                </a:cxn>
                <a:cxn ang="0">
                  <a:pos x="T2" y="T3"/>
                </a:cxn>
                <a:cxn ang="0">
                  <a:pos x="T4" y="T5"/>
                </a:cxn>
                <a:cxn ang="0">
                  <a:pos x="T6" y="T7"/>
                </a:cxn>
                <a:cxn ang="0">
                  <a:pos x="T8" y="T9"/>
                </a:cxn>
              </a:cxnLst>
              <a:rect l="0" t="0" r="r" b="b"/>
              <a:pathLst>
                <a:path w="2261" h="112">
                  <a:moveTo>
                    <a:pt x="0" y="112"/>
                  </a:moveTo>
                  <a:lnTo>
                    <a:pt x="105" y="0"/>
                  </a:lnTo>
                  <a:lnTo>
                    <a:pt x="2261" y="0"/>
                  </a:lnTo>
                  <a:lnTo>
                    <a:pt x="2155" y="112"/>
                  </a:lnTo>
                  <a:lnTo>
                    <a:pt x="0" y="1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64" name="Freeform 416"/>
            <p:cNvSpPr>
              <a:spLocks/>
            </p:cNvSpPr>
            <p:nvPr/>
          </p:nvSpPr>
          <p:spPr bwMode="auto">
            <a:xfrm>
              <a:off x="17369" y="19121"/>
              <a:ext cx="2546" cy="128"/>
            </a:xfrm>
            <a:custGeom>
              <a:avLst/>
              <a:gdLst>
                <a:gd name="T0" fmla="*/ 0 w 580"/>
                <a:gd name="T1" fmla="*/ 20 h 20"/>
                <a:gd name="T2" fmla="*/ 27 w 580"/>
                <a:gd name="T3" fmla="*/ 0 h 20"/>
                <a:gd name="T4" fmla="*/ 580 w 580"/>
                <a:gd name="T5" fmla="*/ 0 h 20"/>
              </a:gdLst>
              <a:ahLst/>
              <a:cxnLst>
                <a:cxn ang="0">
                  <a:pos x="T0" y="T1"/>
                </a:cxn>
                <a:cxn ang="0">
                  <a:pos x="T2" y="T3"/>
                </a:cxn>
                <a:cxn ang="0">
                  <a:pos x="T4" y="T5"/>
                </a:cxn>
              </a:cxnLst>
              <a:rect l="0" t="0" r="r" b="b"/>
              <a:pathLst>
                <a:path w="580" h="20">
                  <a:moveTo>
                    <a:pt x="0" y="20"/>
                  </a:moveTo>
                  <a:lnTo>
                    <a:pt x="27" y="0"/>
                  </a:lnTo>
                  <a:lnTo>
                    <a:pt x="580"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65" name="Freeform 417"/>
            <p:cNvSpPr>
              <a:spLocks/>
            </p:cNvSpPr>
            <p:nvPr/>
          </p:nvSpPr>
          <p:spPr bwMode="auto">
            <a:xfrm>
              <a:off x="17369" y="19121"/>
              <a:ext cx="2546" cy="128"/>
            </a:xfrm>
            <a:custGeom>
              <a:avLst/>
              <a:gdLst>
                <a:gd name="T0" fmla="*/ 2261 w 2261"/>
                <a:gd name="T1" fmla="*/ 0 h 112"/>
                <a:gd name="T2" fmla="*/ 2155 w 2261"/>
                <a:gd name="T3" fmla="*/ 112 h 112"/>
                <a:gd name="T4" fmla="*/ 0 w 2261"/>
                <a:gd name="T5" fmla="*/ 112 h 112"/>
                <a:gd name="T6" fmla="*/ 105 w 2261"/>
                <a:gd name="T7" fmla="*/ 0 h 112"/>
                <a:gd name="T8" fmla="*/ 2261 w 2261"/>
                <a:gd name="T9" fmla="*/ 0 h 112"/>
              </a:gdLst>
              <a:ahLst/>
              <a:cxnLst>
                <a:cxn ang="0">
                  <a:pos x="T0" y="T1"/>
                </a:cxn>
                <a:cxn ang="0">
                  <a:pos x="T2" y="T3"/>
                </a:cxn>
                <a:cxn ang="0">
                  <a:pos x="T4" y="T5"/>
                </a:cxn>
                <a:cxn ang="0">
                  <a:pos x="T6" y="T7"/>
                </a:cxn>
                <a:cxn ang="0">
                  <a:pos x="T8" y="T9"/>
                </a:cxn>
              </a:cxnLst>
              <a:rect l="0" t="0" r="r" b="b"/>
              <a:pathLst>
                <a:path w="2261" h="112">
                  <a:moveTo>
                    <a:pt x="2261" y="0"/>
                  </a:moveTo>
                  <a:lnTo>
                    <a:pt x="2155" y="112"/>
                  </a:lnTo>
                  <a:lnTo>
                    <a:pt x="0" y="112"/>
                  </a:lnTo>
                  <a:lnTo>
                    <a:pt x="105" y="0"/>
                  </a:lnTo>
                  <a:lnTo>
                    <a:pt x="2261" y="0"/>
                  </a:lnTo>
                  <a:close/>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66" name="Freeform 418"/>
            <p:cNvSpPr>
              <a:spLocks/>
            </p:cNvSpPr>
            <p:nvPr/>
          </p:nvSpPr>
          <p:spPr bwMode="auto">
            <a:xfrm>
              <a:off x="17978" y="17097"/>
              <a:ext cx="115" cy="2152"/>
            </a:xfrm>
            <a:custGeom>
              <a:avLst/>
              <a:gdLst>
                <a:gd name="T0" fmla="*/ 0 w 102"/>
                <a:gd name="T1" fmla="*/ 1877 h 1877"/>
                <a:gd name="T2" fmla="*/ 0 w 102"/>
                <a:gd name="T3" fmla="*/ 111 h 1877"/>
                <a:gd name="T4" fmla="*/ 102 w 102"/>
                <a:gd name="T5" fmla="*/ 0 h 1877"/>
                <a:gd name="T6" fmla="*/ 102 w 102"/>
                <a:gd name="T7" fmla="*/ 1765 h 1877"/>
                <a:gd name="T8" fmla="*/ 0 w 102"/>
                <a:gd name="T9" fmla="*/ 1877 h 1877"/>
              </a:gdLst>
              <a:ahLst/>
              <a:cxnLst>
                <a:cxn ang="0">
                  <a:pos x="T0" y="T1"/>
                </a:cxn>
                <a:cxn ang="0">
                  <a:pos x="T2" y="T3"/>
                </a:cxn>
                <a:cxn ang="0">
                  <a:pos x="T4" y="T5"/>
                </a:cxn>
                <a:cxn ang="0">
                  <a:pos x="T6" y="T7"/>
                </a:cxn>
                <a:cxn ang="0">
                  <a:pos x="T8" y="T9"/>
                </a:cxn>
              </a:cxnLst>
              <a:rect l="0" t="0" r="r" b="b"/>
              <a:pathLst>
                <a:path w="102" h="1877">
                  <a:moveTo>
                    <a:pt x="0" y="1877"/>
                  </a:moveTo>
                  <a:lnTo>
                    <a:pt x="0" y="111"/>
                  </a:lnTo>
                  <a:lnTo>
                    <a:pt x="102" y="0"/>
                  </a:lnTo>
                  <a:lnTo>
                    <a:pt x="102" y="1765"/>
                  </a:lnTo>
                  <a:lnTo>
                    <a:pt x="0" y="1877"/>
                  </a:lnTo>
                  <a:close/>
                </a:path>
              </a:pathLst>
            </a:custGeom>
            <a:solidFill>
              <a:srgbClr val="5E7072"/>
            </a:solidFill>
            <a:ln w="6350">
              <a:solidFill>
                <a:srgbClr val="000000"/>
              </a:solidFill>
              <a:prstDash val="solid"/>
              <a:round/>
              <a:headEnd/>
              <a:tailEnd/>
            </a:ln>
          </p:spPr>
          <p:txBody>
            <a:bodyPr/>
            <a:lstStyle/>
            <a:p>
              <a:endParaRPr lang="en-US"/>
            </a:p>
          </p:txBody>
        </p:sp>
        <p:sp>
          <p:nvSpPr>
            <p:cNvPr id="2467" name="Rectangle 419"/>
            <p:cNvSpPr>
              <a:spLocks noChangeArrowheads="1"/>
            </p:cNvSpPr>
            <p:nvPr/>
          </p:nvSpPr>
          <p:spPr bwMode="auto">
            <a:xfrm>
              <a:off x="17631" y="17225"/>
              <a:ext cx="347" cy="2024"/>
            </a:xfrm>
            <a:prstGeom prst="rect">
              <a:avLst/>
            </a:prstGeom>
            <a:solidFill>
              <a:srgbClr val="BBE0E3"/>
            </a:solidFill>
            <a:ln w="6350">
              <a:solidFill>
                <a:srgbClr val="000000"/>
              </a:solidFill>
              <a:miter lim="800000"/>
              <a:headEnd/>
              <a:tailEnd/>
            </a:ln>
          </p:spPr>
          <p:txBody>
            <a:bodyPr/>
            <a:lstStyle/>
            <a:p>
              <a:endParaRPr lang="en-US"/>
            </a:p>
          </p:txBody>
        </p:sp>
        <p:sp>
          <p:nvSpPr>
            <p:cNvPr id="2468" name="Freeform 420"/>
            <p:cNvSpPr>
              <a:spLocks/>
            </p:cNvSpPr>
            <p:nvPr/>
          </p:nvSpPr>
          <p:spPr bwMode="auto">
            <a:xfrm>
              <a:off x="17631" y="17097"/>
              <a:ext cx="462" cy="128"/>
            </a:xfrm>
            <a:custGeom>
              <a:avLst/>
              <a:gdLst>
                <a:gd name="T0" fmla="*/ 308 w 410"/>
                <a:gd name="T1" fmla="*/ 111 h 111"/>
                <a:gd name="T2" fmla="*/ 410 w 410"/>
                <a:gd name="T3" fmla="*/ 0 h 111"/>
                <a:gd name="T4" fmla="*/ 106 w 410"/>
                <a:gd name="T5" fmla="*/ 0 h 111"/>
                <a:gd name="T6" fmla="*/ 0 w 410"/>
                <a:gd name="T7" fmla="*/ 111 h 111"/>
                <a:gd name="T8" fmla="*/ 308 w 410"/>
                <a:gd name="T9" fmla="*/ 111 h 111"/>
              </a:gdLst>
              <a:ahLst/>
              <a:cxnLst>
                <a:cxn ang="0">
                  <a:pos x="T0" y="T1"/>
                </a:cxn>
                <a:cxn ang="0">
                  <a:pos x="T2" y="T3"/>
                </a:cxn>
                <a:cxn ang="0">
                  <a:pos x="T4" y="T5"/>
                </a:cxn>
                <a:cxn ang="0">
                  <a:pos x="T6" y="T7"/>
                </a:cxn>
                <a:cxn ang="0">
                  <a:pos x="T8" y="T9"/>
                </a:cxn>
              </a:cxnLst>
              <a:rect l="0" t="0" r="r" b="b"/>
              <a:pathLst>
                <a:path w="410" h="111">
                  <a:moveTo>
                    <a:pt x="308" y="111"/>
                  </a:moveTo>
                  <a:lnTo>
                    <a:pt x="410" y="0"/>
                  </a:lnTo>
                  <a:lnTo>
                    <a:pt x="106" y="0"/>
                  </a:lnTo>
                  <a:lnTo>
                    <a:pt x="0" y="111"/>
                  </a:lnTo>
                  <a:lnTo>
                    <a:pt x="308" y="111"/>
                  </a:lnTo>
                  <a:close/>
                </a:path>
              </a:pathLst>
            </a:custGeom>
            <a:solidFill>
              <a:srgbClr val="8CA8AA"/>
            </a:solidFill>
            <a:ln w="6350">
              <a:solidFill>
                <a:srgbClr val="000000"/>
              </a:solidFill>
              <a:prstDash val="solid"/>
              <a:round/>
              <a:headEnd/>
              <a:tailEnd/>
            </a:ln>
          </p:spPr>
          <p:txBody>
            <a:bodyPr/>
            <a:lstStyle/>
            <a:p>
              <a:endParaRPr lang="en-US"/>
            </a:p>
          </p:txBody>
        </p:sp>
        <p:sp>
          <p:nvSpPr>
            <p:cNvPr id="2469" name="Freeform 421"/>
            <p:cNvSpPr>
              <a:spLocks/>
            </p:cNvSpPr>
            <p:nvPr/>
          </p:nvSpPr>
          <p:spPr bwMode="auto">
            <a:xfrm>
              <a:off x="18321" y="18584"/>
              <a:ext cx="118" cy="665"/>
            </a:xfrm>
            <a:custGeom>
              <a:avLst/>
              <a:gdLst>
                <a:gd name="T0" fmla="*/ 0 w 106"/>
                <a:gd name="T1" fmla="*/ 580 h 580"/>
                <a:gd name="T2" fmla="*/ 0 w 106"/>
                <a:gd name="T3" fmla="*/ 112 h 580"/>
                <a:gd name="T4" fmla="*/ 106 w 106"/>
                <a:gd name="T5" fmla="*/ 0 h 580"/>
                <a:gd name="T6" fmla="*/ 106 w 106"/>
                <a:gd name="T7" fmla="*/ 468 h 580"/>
                <a:gd name="T8" fmla="*/ 0 w 106"/>
                <a:gd name="T9" fmla="*/ 580 h 580"/>
              </a:gdLst>
              <a:ahLst/>
              <a:cxnLst>
                <a:cxn ang="0">
                  <a:pos x="T0" y="T1"/>
                </a:cxn>
                <a:cxn ang="0">
                  <a:pos x="T2" y="T3"/>
                </a:cxn>
                <a:cxn ang="0">
                  <a:pos x="T4" y="T5"/>
                </a:cxn>
                <a:cxn ang="0">
                  <a:pos x="T6" y="T7"/>
                </a:cxn>
                <a:cxn ang="0">
                  <a:pos x="T8" y="T9"/>
                </a:cxn>
              </a:cxnLst>
              <a:rect l="0" t="0" r="r" b="b"/>
              <a:pathLst>
                <a:path w="106" h="580">
                  <a:moveTo>
                    <a:pt x="0" y="580"/>
                  </a:moveTo>
                  <a:lnTo>
                    <a:pt x="0" y="112"/>
                  </a:lnTo>
                  <a:lnTo>
                    <a:pt x="106" y="0"/>
                  </a:lnTo>
                  <a:lnTo>
                    <a:pt x="106" y="468"/>
                  </a:lnTo>
                  <a:lnTo>
                    <a:pt x="0" y="580"/>
                  </a:lnTo>
                  <a:close/>
                </a:path>
              </a:pathLst>
            </a:custGeom>
            <a:solidFill>
              <a:srgbClr val="CC7900"/>
            </a:solidFill>
            <a:ln w="6350">
              <a:solidFill>
                <a:srgbClr val="000000"/>
              </a:solidFill>
              <a:prstDash val="solid"/>
              <a:round/>
              <a:headEnd/>
              <a:tailEnd/>
            </a:ln>
          </p:spPr>
          <p:txBody>
            <a:bodyPr/>
            <a:lstStyle/>
            <a:p>
              <a:endParaRPr lang="en-US"/>
            </a:p>
          </p:txBody>
        </p:sp>
        <p:sp>
          <p:nvSpPr>
            <p:cNvPr id="2470" name="Rectangle 422"/>
            <p:cNvSpPr>
              <a:spLocks noChangeArrowheads="1"/>
            </p:cNvSpPr>
            <p:nvPr/>
          </p:nvSpPr>
          <p:spPr bwMode="auto">
            <a:xfrm>
              <a:off x="17978" y="18713"/>
              <a:ext cx="343" cy="536"/>
            </a:xfrm>
            <a:prstGeom prst="rect">
              <a:avLst/>
            </a:prstGeom>
            <a:solidFill>
              <a:srgbClr val="FF9900"/>
            </a:solidFill>
            <a:ln w="6350">
              <a:solidFill>
                <a:srgbClr val="000000"/>
              </a:solidFill>
              <a:miter lim="800000"/>
              <a:headEnd/>
              <a:tailEnd/>
            </a:ln>
          </p:spPr>
          <p:txBody>
            <a:bodyPr/>
            <a:lstStyle/>
            <a:p>
              <a:endParaRPr lang="en-US"/>
            </a:p>
          </p:txBody>
        </p:sp>
        <p:sp>
          <p:nvSpPr>
            <p:cNvPr id="2471" name="Freeform 423"/>
            <p:cNvSpPr>
              <a:spLocks/>
            </p:cNvSpPr>
            <p:nvPr/>
          </p:nvSpPr>
          <p:spPr bwMode="auto">
            <a:xfrm>
              <a:off x="17978" y="18584"/>
              <a:ext cx="461" cy="129"/>
            </a:xfrm>
            <a:custGeom>
              <a:avLst/>
              <a:gdLst>
                <a:gd name="T0" fmla="*/ 304 w 410"/>
                <a:gd name="T1" fmla="*/ 112 h 112"/>
                <a:gd name="T2" fmla="*/ 410 w 410"/>
                <a:gd name="T3" fmla="*/ 0 h 112"/>
                <a:gd name="T4" fmla="*/ 102 w 410"/>
                <a:gd name="T5" fmla="*/ 0 h 112"/>
                <a:gd name="T6" fmla="*/ 0 w 410"/>
                <a:gd name="T7" fmla="*/ 112 h 112"/>
                <a:gd name="T8" fmla="*/ 304 w 410"/>
                <a:gd name="T9" fmla="*/ 112 h 112"/>
              </a:gdLst>
              <a:ahLst/>
              <a:cxnLst>
                <a:cxn ang="0">
                  <a:pos x="T0" y="T1"/>
                </a:cxn>
                <a:cxn ang="0">
                  <a:pos x="T2" y="T3"/>
                </a:cxn>
                <a:cxn ang="0">
                  <a:pos x="T4" y="T5"/>
                </a:cxn>
                <a:cxn ang="0">
                  <a:pos x="T6" y="T7"/>
                </a:cxn>
                <a:cxn ang="0">
                  <a:pos x="T8" y="T9"/>
                </a:cxn>
              </a:cxnLst>
              <a:rect l="0" t="0" r="r" b="b"/>
              <a:pathLst>
                <a:path w="410" h="112">
                  <a:moveTo>
                    <a:pt x="304" y="112"/>
                  </a:moveTo>
                  <a:lnTo>
                    <a:pt x="410" y="0"/>
                  </a:lnTo>
                  <a:lnTo>
                    <a:pt x="102" y="0"/>
                  </a:lnTo>
                  <a:lnTo>
                    <a:pt x="0" y="112"/>
                  </a:lnTo>
                  <a:lnTo>
                    <a:pt x="304" y="112"/>
                  </a:lnTo>
                  <a:close/>
                </a:path>
              </a:pathLst>
            </a:custGeom>
            <a:solidFill>
              <a:srgbClr val="CC7900"/>
            </a:solidFill>
            <a:ln w="6350">
              <a:solidFill>
                <a:srgbClr val="000000"/>
              </a:solidFill>
              <a:prstDash val="solid"/>
              <a:round/>
              <a:headEnd/>
              <a:tailEnd/>
            </a:ln>
          </p:spPr>
          <p:txBody>
            <a:bodyPr/>
            <a:lstStyle/>
            <a:p>
              <a:endParaRPr lang="en-US"/>
            </a:p>
          </p:txBody>
        </p:sp>
        <p:sp>
          <p:nvSpPr>
            <p:cNvPr id="2472" name="Rectangle 424"/>
            <p:cNvSpPr>
              <a:spLocks noChangeArrowheads="1"/>
            </p:cNvSpPr>
            <p:nvPr/>
          </p:nvSpPr>
          <p:spPr bwMode="auto">
            <a:xfrm>
              <a:off x="17697" y="17270"/>
              <a:ext cx="277"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a:t>69%</a:t>
              </a:r>
              <a:endParaRPr lang="en-US" sz="1200" b="0">
                <a:latin typeface="Arial Narrow" pitchFamily="34" charset="0"/>
              </a:endParaRPr>
            </a:p>
          </p:txBody>
        </p:sp>
        <p:sp>
          <p:nvSpPr>
            <p:cNvPr id="2473" name="Rectangle 425"/>
            <p:cNvSpPr>
              <a:spLocks noChangeArrowheads="1"/>
            </p:cNvSpPr>
            <p:nvPr/>
          </p:nvSpPr>
          <p:spPr bwMode="auto">
            <a:xfrm>
              <a:off x="18031" y="18770"/>
              <a:ext cx="276"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a:solidFill>
                    <a:schemeClr val="bg1"/>
                  </a:solidFill>
                </a:rPr>
                <a:t>18%</a:t>
              </a:r>
              <a:endParaRPr lang="en-US" sz="1200" b="0">
                <a:solidFill>
                  <a:schemeClr val="bg1"/>
                </a:solidFill>
                <a:latin typeface="Arial Narrow" pitchFamily="34" charset="0"/>
              </a:endParaRPr>
            </a:p>
          </p:txBody>
        </p:sp>
        <p:sp>
          <p:nvSpPr>
            <p:cNvPr id="2474" name="Freeform 426"/>
            <p:cNvSpPr>
              <a:spLocks/>
            </p:cNvSpPr>
            <p:nvPr/>
          </p:nvSpPr>
          <p:spPr bwMode="auto">
            <a:xfrm>
              <a:off x="19190" y="16969"/>
              <a:ext cx="115" cy="2280"/>
            </a:xfrm>
            <a:custGeom>
              <a:avLst/>
              <a:gdLst>
                <a:gd name="T0" fmla="*/ 0 w 102"/>
                <a:gd name="T1" fmla="*/ 1989 h 1989"/>
                <a:gd name="T2" fmla="*/ 0 w 102"/>
                <a:gd name="T3" fmla="*/ 112 h 1989"/>
                <a:gd name="T4" fmla="*/ 102 w 102"/>
                <a:gd name="T5" fmla="*/ 0 h 1989"/>
                <a:gd name="T6" fmla="*/ 102 w 102"/>
                <a:gd name="T7" fmla="*/ 1877 h 1989"/>
                <a:gd name="T8" fmla="*/ 0 w 102"/>
                <a:gd name="T9" fmla="*/ 1989 h 1989"/>
              </a:gdLst>
              <a:ahLst/>
              <a:cxnLst>
                <a:cxn ang="0">
                  <a:pos x="T0" y="T1"/>
                </a:cxn>
                <a:cxn ang="0">
                  <a:pos x="T2" y="T3"/>
                </a:cxn>
                <a:cxn ang="0">
                  <a:pos x="T4" y="T5"/>
                </a:cxn>
                <a:cxn ang="0">
                  <a:pos x="T6" y="T7"/>
                </a:cxn>
                <a:cxn ang="0">
                  <a:pos x="T8" y="T9"/>
                </a:cxn>
              </a:cxnLst>
              <a:rect l="0" t="0" r="r" b="b"/>
              <a:pathLst>
                <a:path w="102" h="1989">
                  <a:moveTo>
                    <a:pt x="0" y="1989"/>
                  </a:moveTo>
                  <a:lnTo>
                    <a:pt x="0" y="112"/>
                  </a:lnTo>
                  <a:lnTo>
                    <a:pt x="102" y="0"/>
                  </a:lnTo>
                  <a:lnTo>
                    <a:pt x="102" y="1877"/>
                  </a:lnTo>
                  <a:lnTo>
                    <a:pt x="0" y="1989"/>
                  </a:lnTo>
                  <a:close/>
                </a:path>
              </a:pathLst>
            </a:custGeom>
            <a:solidFill>
              <a:srgbClr val="5E7072"/>
            </a:solidFill>
            <a:ln w="6350">
              <a:solidFill>
                <a:srgbClr val="000000"/>
              </a:solidFill>
              <a:prstDash val="solid"/>
              <a:round/>
              <a:headEnd/>
              <a:tailEnd/>
            </a:ln>
          </p:spPr>
          <p:txBody>
            <a:bodyPr/>
            <a:lstStyle/>
            <a:p>
              <a:endParaRPr lang="en-US"/>
            </a:p>
          </p:txBody>
        </p:sp>
        <p:sp>
          <p:nvSpPr>
            <p:cNvPr id="2475" name="Rectangle 427"/>
            <p:cNvSpPr>
              <a:spLocks noChangeArrowheads="1"/>
            </p:cNvSpPr>
            <p:nvPr/>
          </p:nvSpPr>
          <p:spPr bwMode="auto">
            <a:xfrm>
              <a:off x="18843" y="17097"/>
              <a:ext cx="347" cy="2152"/>
            </a:xfrm>
            <a:prstGeom prst="rect">
              <a:avLst/>
            </a:prstGeom>
            <a:solidFill>
              <a:srgbClr val="BBE0E3"/>
            </a:solidFill>
            <a:ln w="6350">
              <a:solidFill>
                <a:srgbClr val="000000"/>
              </a:solidFill>
              <a:miter lim="800000"/>
              <a:headEnd/>
              <a:tailEnd/>
            </a:ln>
          </p:spPr>
          <p:txBody>
            <a:bodyPr/>
            <a:lstStyle/>
            <a:p>
              <a:endParaRPr lang="en-US"/>
            </a:p>
          </p:txBody>
        </p:sp>
        <p:sp>
          <p:nvSpPr>
            <p:cNvPr id="2476" name="Freeform 428"/>
            <p:cNvSpPr>
              <a:spLocks/>
            </p:cNvSpPr>
            <p:nvPr/>
          </p:nvSpPr>
          <p:spPr bwMode="auto">
            <a:xfrm>
              <a:off x="18843" y="16969"/>
              <a:ext cx="462" cy="128"/>
            </a:xfrm>
            <a:custGeom>
              <a:avLst/>
              <a:gdLst>
                <a:gd name="T0" fmla="*/ 308 w 410"/>
                <a:gd name="T1" fmla="*/ 112 h 112"/>
                <a:gd name="T2" fmla="*/ 410 w 410"/>
                <a:gd name="T3" fmla="*/ 0 h 112"/>
                <a:gd name="T4" fmla="*/ 106 w 410"/>
                <a:gd name="T5" fmla="*/ 0 h 112"/>
                <a:gd name="T6" fmla="*/ 0 w 410"/>
                <a:gd name="T7" fmla="*/ 112 h 112"/>
                <a:gd name="T8" fmla="*/ 308 w 410"/>
                <a:gd name="T9" fmla="*/ 112 h 112"/>
              </a:gdLst>
              <a:ahLst/>
              <a:cxnLst>
                <a:cxn ang="0">
                  <a:pos x="T0" y="T1"/>
                </a:cxn>
                <a:cxn ang="0">
                  <a:pos x="T2" y="T3"/>
                </a:cxn>
                <a:cxn ang="0">
                  <a:pos x="T4" y="T5"/>
                </a:cxn>
                <a:cxn ang="0">
                  <a:pos x="T6" y="T7"/>
                </a:cxn>
                <a:cxn ang="0">
                  <a:pos x="T8" y="T9"/>
                </a:cxn>
              </a:cxnLst>
              <a:rect l="0" t="0" r="r" b="b"/>
              <a:pathLst>
                <a:path w="410" h="112">
                  <a:moveTo>
                    <a:pt x="308" y="112"/>
                  </a:moveTo>
                  <a:lnTo>
                    <a:pt x="410" y="0"/>
                  </a:lnTo>
                  <a:lnTo>
                    <a:pt x="106" y="0"/>
                  </a:lnTo>
                  <a:lnTo>
                    <a:pt x="0" y="112"/>
                  </a:lnTo>
                  <a:lnTo>
                    <a:pt x="308" y="112"/>
                  </a:lnTo>
                  <a:close/>
                </a:path>
              </a:pathLst>
            </a:custGeom>
            <a:solidFill>
              <a:srgbClr val="8CA8AA"/>
            </a:solidFill>
            <a:ln w="6350">
              <a:solidFill>
                <a:srgbClr val="000000"/>
              </a:solidFill>
              <a:prstDash val="solid"/>
              <a:round/>
              <a:headEnd/>
              <a:tailEnd/>
            </a:ln>
          </p:spPr>
          <p:txBody>
            <a:bodyPr/>
            <a:lstStyle/>
            <a:p>
              <a:endParaRPr lang="en-US"/>
            </a:p>
          </p:txBody>
        </p:sp>
        <p:sp>
          <p:nvSpPr>
            <p:cNvPr id="2477" name="Freeform 429"/>
            <p:cNvSpPr>
              <a:spLocks/>
            </p:cNvSpPr>
            <p:nvPr/>
          </p:nvSpPr>
          <p:spPr bwMode="auto">
            <a:xfrm>
              <a:off x="19533" y="18368"/>
              <a:ext cx="118" cy="881"/>
            </a:xfrm>
            <a:custGeom>
              <a:avLst/>
              <a:gdLst>
                <a:gd name="T0" fmla="*/ 0 w 106"/>
                <a:gd name="T1" fmla="*/ 769 h 769"/>
                <a:gd name="T2" fmla="*/ 0 w 106"/>
                <a:gd name="T3" fmla="*/ 111 h 769"/>
                <a:gd name="T4" fmla="*/ 106 w 106"/>
                <a:gd name="T5" fmla="*/ 0 h 769"/>
                <a:gd name="T6" fmla="*/ 106 w 106"/>
                <a:gd name="T7" fmla="*/ 657 h 769"/>
                <a:gd name="T8" fmla="*/ 0 w 106"/>
                <a:gd name="T9" fmla="*/ 769 h 769"/>
              </a:gdLst>
              <a:ahLst/>
              <a:cxnLst>
                <a:cxn ang="0">
                  <a:pos x="T0" y="T1"/>
                </a:cxn>
                <a:cxn ang="0">
                  <a:pos x="T2" y="T3"/>
                </a:cxn>
                <a:cxn ang="0">
                  <a:pos x="T4" y="T5"/>
                </a:cxn>
                <a:cxn ang="0">
                  <a:pos x="T6" y="T7"/>
                </a:cxn>
                <a:cxn ang="0">
                  <a:pos x="T8" y="T9"/>
                </a:cxn>
              </a:cxnLst>
              <a:rect l="0" t="0" r="r" b="b"/>
              <a:pathLst>
                <a:path w="106" h="769">
                  <a:moveTo>
                    <a:pt x="0" y="769"/>
                  </a:moveTo>
                  <a:lnTo>
                    <a:pt x="0" y="111"/>
                  </a:lnTo>
                  <a:lnTo>
                    <a:pt x="106" y="0"/>
                  </a:lnTo>
                  <a:lnTo>
                    <a:pt x="106" y="657"/>
                  </a:lnTo>
                  <a:lnTo>
                    <a:pt x="0" y="769"/>
                  </a:lnTo>
                  <a:close/>
                </a:path>
              </a:pathLst>
            </a:custGeom>
            <a:solidFill>
              <a:srgbClr val="CC7900"/>
            </a:solidFill>
            <a:ln w="6350">
              <a:solidFill>
                <a:srgbClr val="000000"/>
              </a:solidFill>
              <a:prstDash val="solid"/>
              <a:round/>
              <a:headEnd/>
              <a:tailEnd/>
            </a:ln>
          </p:spPr>
          <p:txBody>
            <a:bodyPr/>
            <a:lstStyle/>
            <a:p>
              <a:endParaRPr lang="en-US"/>
            </a:p>
          </p:txBody>
        </p:sp>
        <p:sp>
          <p:nvSpPr>
            <p:cNvPr id="2478" name="Rectangle 430"/>
            <p:cNvSpPr>
              <a:spLocks noChangeArrowheads="1"/>
            </p:cNvSpPr>
            <p:nvPr/>
          </p:nvSpPr>
          <p:spPr bwMode="auto">
            <a:xfrm>
              <a:off x="19190" y="18495"/>
              <a:ext cx="343" cy="754"/>
            </a:xfrm>
            <a:prstGeom prst="rect">
              <a:avLst/>
            </a:prstGeom>
            <a:solidFill>
              <a:srgbClr val="FF9900"/>
            </a:solidFill>
            <a:ln w="6350">
              <a:solidFill>
                <a:srgbClr val="000000"/>
              </a:solidFill>
              <a:miter lim="800000"/>
              <a:headEnd/>
              <a:tailEnd/>
            </a:ln>
          </p:spPr>
          <p:txBody>
            <a:bodyPr/>
            <a:lstStyle/>
            <a:p>
              <a:endParaRPr lang="en-US"/>
            </a:p>
          </p:txBody>
        </p:sp>
        <p:sp>
          <p:nvSpPr>
            <p:cNvPr id="2479" name="Freeform 431"/>
            <p:cNvSpPr>
              <a:spLocks/>
            </p:cNvSpPr>
            <p:nvPr/>
          </p:nvSpPr>
          <p:spPr bwMode="auto">
            <a:xfrm>
              <a:off x="19190" y="18368"/>
              <a:ext cx="461" cy="127"/>
            </a:xfrm>
            <a:custGeom>
              <a:avLst/>
              <a:gdLst>
                <a:gd name="T0" fmla="*/ 304 w 410"/>
                <a:gd name="T1" fmla="*/ 111 h 111"/>
                <a:gd name="T2" fmla="*/ 410 w 410"/>
                <a:gd name="T3" fmla="*/ 0 h 111"/>
                <a:gd name="T4" fmla="*/ 102 w 410"/>
                <a:gd name="T5" fmla="*/ 0 h 111"/>
                <a:gd name="T6" fmla="*/ 0 w 410"/>
                <a:gd name="T7" fmla="*/ 111 h 111"/>
                <a:gd name="T8" fmla="*/ 304 w 410"/>
                <a:gd name="T9" fmla="*/ 111 h 111"/>
              </a:gdLst>
              <a:ahLst/>
              <a:cxnLst>
                <a:cxn ang="0">
                  <a:pos x="T0" y="T1"/>
                </a:cxn>
                <a:cxn ang="0">
                  <a:pos x="T2" y="T3"/>
                </a:cxn>
                <a:cxn ang="0">
                  <a:pos x="T4" y="T5"/>
                </a:cxn>
                <a:cxn ang="0">
                  <a:pos x="T6" y="T7"/>
                </a:cxn>
                <a:cxn ang="0">
                  <a:pos x="T8" y="T9"/>
                </a:cxn>
              </a:cxnLst>
              <a:rect l="0" t="0" r="r" b="b"/>
              <a:pathLst>
                <a:path w="410" h="111">
                  <a:moveTo>
                    <a:pt x="304" y="111"/>
                  </a:moveTo>
                  <a:lnTo>
                    <a:pt x="410" y="0"/>
                  </a:lnTo>
                  <a:lnTo>
                    <a:pt x="102" y="0"/>
                  </a:lnTo>
                  <a:lnTo>
                    <a:pt x="0" y="111"/>
                  </a:lnTo>
                  <a:lnTo>
                    <a:pt x="304" y="111"/>
                  </a:lnTo>
                  <a:close/>
                </a:path>
              </a:pathLst>
            </a:custGeom>
            <a:solidFill>
              <a:srgbClr val="CC7900"/>
            </a:solidFill>
            <a:ln w="6350">
              <a:solidFill>
                <a:srgbClr val="000000"/>
              </a:solidFill>
              <a:prstDash val="solid"/>
              <a:round/>
              <a:headEnd/>
              <a:tailEnd/>
            </a:ln>
          </p:spPr>
          <p:txBody>
            <a:bodyPr/>
            <a:lstStyle/>
            <a:p>
              <a:endParaRPr lang="en-US"/>
            </a:p>
          </p:txBody>
        </p:sp>
        <p:sp>
          <p:nvSpPr>
            <p:cNvPr id="2480" name="Rectangle 432"/>
            <p:cNvSpPr>
              <a:spLocks noChangeArrowheads="1"/>
            </p:cNvSpPr>
            <p:nvPr/>
          </p:nvSpPr>
          <p:spPr bwMode="auto">
            <a:xfrm>
              <a:off x="18908" y="17156"/>
              <a:ext cx="276"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a:solidFill>
                    <a:srgbClr val="000000"/>
                  </a:solidFill>
                </a:rPr>
                <a:t>74%</a:t>
              </a:r>
              <a:endParaRPr lang="en-US" sz="1200" b="0">
                <a:latin typeface="Arial Narrow" pitchFamily="34" charset="0"/>
              </a:endParaRPr>
            </a:p>
          </p:txBody>
        </p:sp>
        <p:sp>
          <p:nvSpPr>
            <p:cNvPr id="2481" name="Rectangle 433"/>
            <p:cNvSpPr>
              <a:spLocks noChangeArrowheads="1"/>
            </p:cNvSpPr>
            <p:nvPr/>
          </p:nvSpPr>
          <p:spPr bwMode="auto">
            <a:xfrm>
              <a:off x="19245" y="18540"/>
              <a:ext cx="277"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a:solidFill>
                    <a:schemeClr val="bg1"/>
                  </a:solidFill>
                </a:rPr>
                <a:t>26%</a:t>
              </a:r>
              <a:endParaRPr lang="en-US" sz="1200" b="0">
                <a:solidFill>
                  <a:schemeClr val="bg1"/>
                </a:solidFill>
                <a:latin typeface="Arial Narrow" pitchFamily="34" charset="0"/>
              </a:endParaRPr>
            </a:p>
          </p:txBody>
        </p:sp>
        <p:sp>
          <p:nvSpPr>
            <p:cNvPr id="2482" name="Line 434"/>
            <p:cNvSpPr>
              <a:spLocks noChangeShapeType="1"/>
            </p:cNvSpPr>
            <p:nvPr/>
          </p:nvSpPr>
          <p:spPr bwMode="auto">
            <a:xfrm flipH="1">
              <a:off x="17342" y="19249"/>
              <a:ext cx="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83" name="Line 435"/>
            <p:cNvSpPr>
              <a:spLocks noChangeShapeType="1"/>
            </p:cNvSpPr>
            <p:nvPr/>
          </p:nvSpPr>
          <p:spPr bwMode="auto">
            <a:xfrm>
              <a:off x="17369" y="19249"/>
              <a:ext cx="24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84" name="Line 436"/>
            <p:cNvSpPr>
              <a:spLocks noChangeShapeType="1"/>
            </p:cNvSpPr>
            <p:nvPr/>
          </p:nvSpPr>
          <p:spPr bwMode="auto">
            <a:xfrm>
              <a:off x="17369"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85" name="Line 437"/>
            <p:cNvSpPr>
              <a:spLocks noChangeShapeType="1"/>
            </p:cNvSpPr>
            <p:nvPr/>
          </p:nvSpPr>
          <p:spPr bwMode="auto">
            <a:xfrm>
              <a:off x="18584"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86" name="Line 438"/>
            <p:cNvSpPr>
              <a:spLocks noChangeShapeType="1"/>
            </p:cNvSpPr>
            <p:nvPr/>
          </p:nvSpPr>
          <p:spPr bwMode="auto">
            <a:xfrm>
              <a:off x="19796"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87" name="Rectangle 439"/>
            <p:cNvSpPr>
              <a:spLocks noChangeArrowheads="1"/>
            </p:cNvSpPr>
            <p:nvPr/>
          </p:nvSpPr>
          <p:spPr bwMode="auto">
            <a:xfrm>
              <a:off x="17609" y="19317"/>
              <a:ext cx="925" cy="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a:solidFill>
                    <a:srgbClr val="000000"/>
                  </a:solidFill>
                </a:rPr>
                <a:t>Pre-</a:t>
              </a:r>
            </a:p>
            <a:p>
              <a:pPr defTabSz="4389438"/>
              <a:r>
                <a:rPr lang="en-US" sz="1400">
                  <a:solidFill>
                    <a:srgbClr val="000000"/>
                  </a:solidFill>
                </a:rPr>
                <a:t>Intervention</a:t>
              </a:r>
              <a:endParaRPr lang="en-US" sz="1400" b="0">
                <a:latin typeface="Arial Narrow" pitchFamily="34" charset="0"/>
              </a:endParaRPr>
            </a:p>
          </p:txBody>
        </p:sp>
        <p:sp>
          <p:nvSpPr>
            <p:cNvPr id="2488" name="Rectangle 440"/>
            <p:cNvSpPr>
              <a:spLocks noChangeArrowheads="1"/>
            </p:cNvSpPr>
            <p:nvPr/>
          </p:nvSpPr>
          <p:spPr bwMode="auto">
            <a:xfrm>
              <a:off x="18829" y="19303"/>
              <a:ext cx="925" cy="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a:solidFill>
                    <a:srgbClr val="000000"/>
                  </a:solidFill>
                </a:rPr>
                <a:t>Post-</a:t>
              </a:r>
            </a:p>
            <a:p>
              <a:pPr defTabSz="4389438"/>
              <a:r>
                <a:rPr lang="en-US" sz="1400">
                  <a:solidFill>
                    <a:srgbClr val="000000"/>
                  </a:solidFill>
                </a:rPr>
                <a:t>Intervention</a:t>
              </a:r>
              <a:endParaRPr lang="en-US" sz="1400" b="0">
                <a:latin typeface="Arial Narrow" pitchFamily="34" charset="0"/>
              </a:endParaRPr>
            </a:p>
          </p:txBody>
        </p:sp>
      </p:grpSp>
      <p:grpSp>
        <p:nvGrpSpPr>
          <p:cNvPr id="2489" name="Group 441"/>
          <p:cNvGrpSpPr>
            <a:grpSpLocks/>
          </p:cNvGrpSpPr>
          <p:nvPr/>
        </p:nvGrpSpPr>
        <p:grpSpPr bwMode="auto">
          <a:xfrm>
            <a:off x="19261138" y="13523913"/>
            <a:ext cx="652462" cy="454025"/>
            <a:chOff x="19296" y="16260"/>
            <a:chExt cx="666" cy="460"/>
          </a:xfrm>
        </p:grpSpPr>
        <p:sp>
          <p:nvSpPr>
            <p:cNvPr id="2490" name="Rectangle 442" descr="Parchment"/>
            <p:cNvSpPr>
              <a:spLocks noChangeArrowheads="1"/>
            </p:cNvSpPr>
            <p:nvPr/>
          </p:nvSpPr>
          <p:spPr bwMode="auto">
            <a:xfrm>
              <a:off x="19296" y="16260"/>
              <a:ext cx="666" cy="460"/>
            </a:xfrm>
            <a:prstGeom prst="rect">
              <a:avLst/>
            </a:prstGeom>
            <a:blipFill dpi="0" rotWithShape="1">
              <a:blip r:embed="rId8"/>
              <a:srcRect/>
              <a:tile tx="0" ty="0" sx="100000" sy="100000" flip="none" algn="tl"/>
            </a:bli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91" name="Rectangle 443"/>
            <p:cNvSpPr>
              <a:spLocks noChangeArrowheads="1"/>
            </p:cNvSpPr>
            <p:nvPr/>
          </p:nvSpPr>
          <p:spPr bwMode="auto">
            <a:xfrm>
              <a:off x="19625" y="16302"/>
              <a:ext cx="30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300">
                  <a:solidFill>
                    <a:srgbClr val="000000"/>
                  </a:solidFill>
                </a:rPr>
                <a:t>Yes</a:t>
              </a:r>
              <a:endParaRPr lang="en-US" sz="1300" b="0">
                <a:latin typeface="Arial Narrow" pitchFamily="34" charset="0"/>
              </a:endParaRPr>
            </a:p>
          </p:txBody>
        </p:sp>
        <p:sp>
          <p:nvSpPr>
            <p:cNvPr id="2492" name="Rectangle 444"/>
            <p:cNvSpPr>
              <a:spLocks noChangeArrowheads="1"/>
            </p:cNvSpPr>
            <p:nvPr/>
          </p:nvSpPr>
          <p:spPr bwMode="auto">
            <a:xfrm>
              <a:off x="19617" y="16503"/>
              <a:ext cx="225"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300">
                  <a:solidFill>
                    <a:srgbClr val="000000"/>
                  </a:solidFill>
                </a:rPr>
                <a:t>No</a:t>
              </a:r>
              <a:endParaRPr lang="en-US" sz="1300" b="0">
                <a:latin typeface="Arial Narrow" pitchFamily="34" charset="0"/>
              </a:endParaRPr>
            </a:p>
          </p:txBody>
        </p:sp>
        <p:sp>
          <p:nvSpPr>
            <p:cNvPr id="2493" name="Rectangle 445"/>
            <p:cNvSpPr>
              <a:spLocks noChangeArrowheads="1"/>
            </p:cNvSpPr>
            <p:nvPr/>
          </p:nvSpPr>
          <p:spPr bwMode="auto">
            <a:xfrm>
              <a:off x="19372" y="16322"/>
              <a:ext cx="203" cy="1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94" name="Rectangle 446"/>
            <p:cNvSpPr>
              <a:spLocks noChangeArrowheads="1"/>
            </p:cNvSpPr>
            <p:nvPr/>
          </p:nvSpPr>
          <p:spPr bwMode="auto">
            <a:xfrm>
              <a:off x="19372" y="16535"/>
              <a:ext cx="203" cy="131"/>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496" name="Line 448"/>
          <p:cNvSpPr>
            <a:spLocks noChangeShapeType="1"/>
          </p:cNvSpPr>
          <p:nvPr/>
        </p:nvSpPr>
        <p:spPr bwMode="auto">
          <a:xfrm>
            <a:off x="14668500" y="15378113"/>
            <a:ext cx="1939925"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97" name="Line 449"/>
          <p:cNvSpPr>
            <a:spLocks noChangeShapeType="1"/>
          </p:cNvSpPr>
          <p:nvPr/>
        </p:nvSpPr>
        <p:spPr bwMode="auto">
          <a:xfrm>
            <a:off x="14668500" y="13190538"/>
            <a:ext cx="1939925"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98" name="Rectangle 450"/>
          <p:cNvSpPr>
            <a:spLocks noChangeArrowheads="1"/>
          </p:cNvSpPr>
          <p:nvPr/>
        </p:nvSpPr>
        <p:spPr bwMode="auto">
          <a:xfrm>
            <a:off x="14705013" y="15378113"/>
            <a:ext cx="17462"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499" name="Rectangle 451"/>
          <p:cNvSpPr>
            <a:spLocks noChangeArrowheads="1"/>
          </p:cNvSpPr>
          <p:nvPr/>
        </p:nvSpPr>
        <p:spPr bwMode="auto">
          <a:xfrm>
            <a:off x="15101888" y="15378113"/>
            <a:ext cx="17462"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00" name="Rectangle 452"/>
          <p:cNvSpPr>
            <a:spLocks noChangeArrowheads="1"/>
          </p:cNvSpPr>
          <p:nvPr/>
        </p:nvSpPr>
        <p:spPr bwMode="auto">
          <a:xfrm>
            <a:off x="15506700" y="15378113"/>
            <a:ext cx="19050"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01" name="Rectangle 453"/>
          <p:cNvSpPr>
            <a:spLocks noChangeArrowheads="1"/>
          </p:cNvSpPr>
          <p:nvPr/>
        </p:nvSpPr>
        <p:spPr bwMode="auto">
          <a:xfrm>
            <a:off x="15905163" y="15378113"/>
            <a:ext cx="15875"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02" name="Rectangle 454"/>
          <p:cNvSpPr>
            <a:spLocks noChangeArrowheads="1"/>
          </p:cNvSpPr>
          <p:nvPr/>
        </p:nvSpPr>
        <p:spPr bwMode="auto">
          <a:xfrm>
            <a:off x="16300450" y="15378113"/>
            <a:ext cx="17463"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03" name="Rectangle 455"/>
          <p:cNvSpPr>
            <a:spLocks noChangeArrowheads="1"/>
          </p:cNvSpPr>
          <p:nvPr/>
        </p:nvSpPr>
        <p:spPr bwMode="auto">
          <a:xfrm>
            <a:off x="14679613" y="15436850"/>
            <a:ext cx="16827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0">
                <a:solidFill>
                  <a:srgbClr val="000000"/>
                </a:solidFill>
              </a:rPr>
              <a:t>75</a:t>
            </a:r>
            <a:endParaRPr lang="en-US" sz="1200" b="0"/>
          </a:p>
        </p:txBody>
      </p:sp>
      <p:sp>
        <p:nvSpPr>
          <p:cNvPr id="2504" name="Rectangle 456"/>
          <p:cNvSpPr>
            <a:spLocks noChangeArrowheads="1"/>
          </p:cNvSpPr>
          <p:nvPr/>
        </p:nvSpPr>
        <p:spPr bwMode="auto">
          <a:xfrm>
            <a:off x="15059025" y="15436850"/>
            <a:ext cx="25241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0">
                <a:solidFill>
                  <a:srgbClr val="000000"/>
                </a:solidFill>
              </a:rPr>
              <a:t>100</a:t>
            </a:r>
            <a:endParaRPr lang="en-US" sz="1200" b="0"/>
          </a:p>
        </p:txBody>
      </p:sp>
      <p:sp>
        <p:nvSpPr>
          <p:cNvPr id="2505" name="Rectangle 457"/>
          <p:cNvSpPr>
            <a:spLocks noChangeArrowheads="1"/>
          </p:cNvSpPr>
          <p:nvPr/>
        </p:nvSpPr>
        <p:spPr bwMode="auto">
          <a:xfrm>
            <a:off x="15462250" y="15436850"/>
            <a:ext cx="25241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0">
                <a:solidFill>
                  <a:srgbClr val="000000"/>
                </a:solidFill>
              </a:rPr>
              <a:t>125</a:t>
            </a:r>
            <a:endParaRPr lang="en-US" sz="1200" b="0"/>
          </a:p>
        </p:txBody>
      </p:sp>
      <p:sp>
        <p:nvSpPr>
          <p:cNvPr id="2506" name="Rectangle 458"/>
          <p:cNvSpPr>
            <a:spLocks noChangeArrowheads="1"/>
          </p:cNvSpPr>
          <p:nvPr/>
        </p:nvSpPr>
        <p:spPr bwMode="auto">
          <a:xfrm>
            <a:off x="15863888" y="15436850"/>
            <a:ext cx="25241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0">
                <a:solidFill>
                  <a:srgbClr val="000000"/>
                </a:solidFill>
              </a:rPr>
              <a:t>150</a:t>
            </a:r>
            <a:endParaRPr lang="en-US" sz="1200" b="0"/>
          </a:p>
        </p:txBody>
      </p:sp>
      <p:sp>
        <p:nvSpPr>
          <p:cNvPr id="2507" name="Rectangle 459"/>
          <p:cNvSpPr>
            <a:spLocks noChangeArrowheads="1"/>
          </p:cNvSpPr>
          <p:nvPr/>
        </p:nvSpPr>
        <p:spPr bwMode="auto">
          <a:xfrm>
            <a:off x="16257588" y="15436850"/>
            <a:ext cx="25241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0">
                <a:solidFill>
                  <a:srgbClr val="000000"/>
                </a:solidFill>
              </a:rPr>
              <a:t>175</a:t>
            </a:r>
            <a:endParaRPr lang="en-US" sz="1200" b="0"/>
          </a:p>
        </p:txBody>
      </p:sp>
      <p:sp>
        <p:nvSpPr>
          <p:cNvPr id="2508" name="Rectangle 460"/>
          <p:cNvSpPr>
            <a:spLocks noChangeArrowheads="1"/>
          </p:cNvSpPr>
          <p:nvPr/>
        </p:nvSpPr>
        <p:spPr bwMode="auto">
          <a:xfrm>
            <a:off x="15444788" y="15594013"/>
            <a:ext cx="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b="0"/>
          </a:p>
        </p:txBody>
      </p:sp>
      <p:sp>
        <p:nvSpPr>
          <p:cNvPr id="2509" name="Line 461"/>
          <p:cNvSpPr>
            <a:spLocks noChangeShapeType="1"/>
          </p:cNvSpPr>
          <p:nvPr/>
        </p:nvSpPr>
        <p:spPr bwMode="auto">
          <a:xfrm flipV="1">
            <a:off x="14668500" y="13190538"/>
            <a:ext cx="0" cy="2187575"/>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10" name="Line 462"/>
          <p:cNvSpPr>
            <a:spLocks noChangeShapeType="1"/>
          </p:cNvSpPr>
          <p:nvPr/>
        </p:nvSpPr>
        <p:spPr bwMode="auto">
          <a:xfrm flipV="1">
            <a:off x="16608425" y="13190538"/>
            <a:ext cx="1588" cy="2187575"/>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11" name="Rectangle 463"/>
          <p:cNvSpPr>
            <a:spLocks noChangeArrowheads="1"/>
          </p:cNvSpPr>
          <p:nvPr/>
        </p:nvSpPr>
        <p:spPr bwMode="auto">
          <a:xfrm>
            <a:off x="14625638" y="15368588"/>
            <a:ext cx="42862" cy="174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12" name="Rectangle 464"/>
          <p:cNvSpPr>
            <a:spLocks noChangeArrowheads="1"/>
          </p:cNvSpPr>
          <p:nvPr/>
        </p:nvSpPr>
        <p:spPr bwMode="auto">
          <a:xfrm>
            <a:off x="14625638" y="14820900"/>
            <a:ext cx="42862" cy="19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13" name="Rectangle 465"/>
          <p:cNvSpPr>
            <a:spLocks noChangeArrowheads="1"/>
          </p:cNvSpPr>
          <p:nvPr/>
        </p:nvSpPr>
        <p:spPr bwMode="auto">
          <a:xfrm>
            <a:off x="14625638" y="14263688"/>
            <a:ext cx="42862" cy="19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14" name="Rectangle 466"/>
          <p:cNvSpPr>
            <a:spLocks noChangeArrowheads="1"/>
          </p:cNvSpPr>
          <p:nvPr/>
        </p:nvSpPr>
        <p:spPr bwMode="auto">
          <a:xfrm>
            <a:off x="14625638" y="13708063"/>
            <a:ext cx="42862" cy="19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15" name="Rectangle 467"/>
          <p:cNvSpPr>
            <a:spLocks noChangeArrowheads="1"/>
          </p:cNvSpPr>
          <p:nvPr/>
        </p:nvSpPr>
        <p:spPr bwMode="auto">
          <a:xfrm>
            <a:off x="14578013" y="15346363"/>
            <a:ext cx="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b="0"/>
          </a:p>
        </p:txBody>
      </p:sp>
      <p:sp>
        <p:nvSpPr>
          <p:cNvPr id="2516" name="Rectangle 468"/>
          <p:cNvSpPr>
            <a:spLocks noChangeArrowheads="1"/>
          </p:cNvSpPr>
          <p:nvPr/>
        </p:nvSpPr>
        <p:spPr bwMode="auto">
          <a:xfrm>
            <a:off x="14578013" y="14800263"/>
            <a:ext cx="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b="0"/>
          </a:p>
        </p:txBody>
      </p:sp>
      <p:sp>
        <p:nvSpPr>
          <p:cNvPr id="2517" name="Rectangle 469"/>
          <p:cNvSpPr>
            <a:spLocks noChangeArrowheads="1"/>
          </p:cNvSpPr>
          <p:nvPr/>
        </p:nvSpPr>
        <p:spPr bwMode="auto">
          <a:xfrm>
            <a:off x="14544675" y="14244638"/>
            <a:ext cx="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b="0"/>
          </a:p>
        </p:txBody>
      </p:sp>
      <p:sp>
        <p:nvSpPr>
          <p:cNvPr id="2518" name="Rectangle 470"/>
          <p:cNvSpPr>
            <a:spLocks noChangeArrowheads="1"/>
          </p:cNvSpPr>
          <p:nvPr/>
        </p:nvSpPr>
        <p:spPr bwMode="auto">
          <a:xfrm>
            <a:off x="14544675" y="13689013"/>
            <a:ext cx="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b="0"/>
          </a:p>
        </p:txBody>
      </p:sp>
      <p:sp>
        <p:nvSpPr>
          <p:cNvPr id="2519" name="Rectangle 471"/>
          <p:cNvSpPr>
            <a:spLocks noChangeArrowheads="1"/>
          </p:cNvSpPr>
          <p:nvPr/>
        </p:nvSpPr>
        <p:spPr bwMode="auto">
          <a:xfrm rot="16140000">
            <a:off x="14230350" y="14516101"/>
            <a:ext cx="21272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spAutoFit/>
          </a:bodyPr>
          <a:lstStyle/>
          <a:p>
            <a:endParaRPr lang="en-US" sz="1400" b="0"/>
          </a:p>
        </p:txBody>
      </p:sp>
      <p:sp>
        <p:nvSpPr>
          <p:cNvPr id="2520" name="Rectangle 472"/>
          <p:cNvSpPr>
            <a:spLocks noChangeArrowheads="1"/>
          </p:cNvSpPr>
          <p:nvPr/>
        </p:nvSpPr>
        <p:spPr bwMode="auto">
          <a:xfrm>
            <a:off x="15030450" y="15159038"/>
            <a:ext cx="123825" cy="21907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21" name="Rectangle 473"/>
          <p:cNvSpPr>
            <a:spLocks noChangeArrowheads="1"/>
          </p:cNvSpPr>
          <p:nvPr/>
        </p:nvSpPr>
        <p:spPr bwMode="auto">
          <a:xfrm>
            <a:off x="15030450" y="15159038"/>
            <a:ext cx="123825" cy="21907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22" name="Rectangle 474"/>
          <p:cNvSpPr>
            <a:spLocks noChangeArrowheads="1"/>
          </p:cNvSpPr>
          <p:nvPr/>
        </p:nvSpPr>
        <p:spPr bwMode="auto">
          <a:xfrm>
            <a:off x="15154275" y="14830425"/>
            <a:ext cx="123825" cy="54768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23" name="Rectangle 475"/>
          <p:cNvSpPr>
            <a:spLocks noChangeArrowheads="1"/>
          </p:cNvSpPr>
          <p:nvPr/>
        </p:nvSpPr>
        <p:spPr bwMode="auto">
          <a:xfrm>
            <a:off x="15154275" y="14830425"/>
            <a:ext cx="123825" cy="54768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24" name="Rectangle 476"/>
          <p:cNvSpPr>
            <a:spLocks noChangeArrowheads="1"/>
          </p:cNvSpPr>
          <p:nvPr/>
        </p:nvSpPr>
        <p:spPr bwMode="auto">
          <a:xfrm>
            <a:off x="15278100" y="14044613"/>
            <a:ext cx="114300" cy="133350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25" name="Rectangle 477"/>
          <p:cNvSpPr>
            <a:spLocks noChangeArrowheads="1"/>
          </p:cNvSpPr>
          <p:nvPr/>
        </p:nvSpPr>
        <p:spPr bwMode="auto">
          <a:xfrm>
            <a:off x="15278100" y="14044613"/>
            <a:ext cx="114300" cy="133350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26" name="Rectangle 478"/>
          <p:cNvSpPr>
            <a:spLocks noChangeArrowheads="1"/>
          </p:cNvSpPr>
          <p:nvPr/>
        </p:nvSpPr>
        <p:spPr bwMode="auto">
          <a:xfrm>
            <a:off x="15392400" y="14830425"/>
            <a:ext cx="123825" cy="54768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27" name="Rectangle 479"/>
          <p:cNvSpPr>
            <a:spLocks noChangeArrowheads="1"/>
          </p:cNvSpPr>
          <p:nvPr/>
        </p:nvSpPr>
        <p:spPr bwMode="auto">
          <a:xfrm>
            <a:off x="15392400" y="14830425"/>
            <a:ext cx="123825" cy="54768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28" name="Rectangle 480"/>
          <p:cNvSpPr>
            <a:spLocks noChangeArrowheads="1"/>
          </p:cNvSpPr>
          <p:nvPr/>
        </p:nvSpPr>
        <p:spPr bwMode="auto">
          <a:xfrm>
            <a:off x="15516225" y="14273213"/>
            <a:ext cx="122238" cy="110490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29" name="Rectangle 481"/>
          <p:cNvSpPr>
            <a:spLocks noChangeArrowheads="1"/>
          </p:cNvSpPr>
          <p:nvPr/>
        </p:nvSpPr>
        <p:spPr bwMode="auto">
          <a:xfrm>
            <a:off x="15516225" y="14273213"/>
            <a:ext cx="122238" cy="110490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30" name="Rectangle 482"/>
          <p:cNvSpPr>
            <a:spLocks noChangeArrowheads="1"/>
          </p:cNvSpPr>
          <p:nvPr/>
        </p:nvSpPr>
        <p:spPr bwMode="auto">
          <a:xfrm>
            <a:off x="15638463" y="13269913"/>
            <a:ext cx="125412" cy="210820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31" name="Rectangle 483"/>
          <p:cNvSpPr>
            <a:spLocks noChangeArrowheads="1"/>
          </p:cNvSpPr>
          <p:nvPr/>
        </p:nvSpPr>
        <p:spPr bwMode="auto">
          <a:xfrm>
            <a:off x="15638463" y="13269913"/>
            <a:ext cx="125412" cy="210820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32" name="Rectangle 484"/>
          <p:cNvSpPr>
            <a:spLocks noChangeArrowheads="1"/>
          </p:cNvSpPr>
          <p:nvPr/>
        </p:nvSpPr>
        <p:spPr bwMode="auto">
          <a:xfrm>
            <a:off x="15763875" y="14044613"/>
            <a:ext cx="122238" cy="133350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33" name="Rectangle 485"/>
          <p:cNvSpPr>
            <a:spLocks noChangeArrowheads="1"/>
          </p:cNvSpPr>
          <p:nvPr/>
        </p:nvSpPr>
        <p:spPr bwMode="auto">
          <a:xfrm>
            <a:off x="15763875" y="14044613"/>
            <a:ext cx="122238" cy="133350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34" name="Rectangle 486"/>
          <p:cNvSpPr>
            <a:spLocks noChangeArrowheads="1"/>
          </p:cNvSpPr>
          <p:nvPr/>
        </p:nvSpPr>
        <p:spPr bwMode="auto">
          <a:xfrm>
            <a:off x="15886113" y="14154150"/>
            <a:ext cx="115887" cy="122396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35" name="Rectangle 487"/>
          <p:cNvSpPr>
            <a:spLocks noChangeArrowheads="1"/>
          </p:cNvSpPr>
          <p:nvPr/>
        </p:nvSpPr>
        <p:spPr bwMode="auto">
          <a:xfrm>
            <a:off x="15886113" y="14154150"/>
            <a:ext cx="115887" cy="122396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36" name="Rectangle 488"/>
          <p:cNvSpPr>
            <a:spLocks noChangeArrowheads="1"/>
          </p:cNvSpPr>
          <p:nvPr/>
        </p:nvSpPr>
        <p:spPr bwMode="auto">
          <a:xfrm>
            <a:off x="16002000" y="14382750"/>
            <a:ext cx="122238" cy="99536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37" name="Rectangle 489"/>
          <p:cNvSpPr>
            <a:spLocks noChangeArrowheads="1"/>
          </p:cNvSpPr>
          <p:nvPr/>
        </p:nvSpPr>
        <p:spPr bwMode="auto">
          <a:xfrm>
            <a:off x="16002000" y="14382750"/>
            <a:ext cx="122238" cy="99536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38" name="Rectangle 490"/>
          <p:cNvSpPr>
            <a:spLocks noChangeArrowheads="1"/>
          </p:cNvSpPr>
          <p:nvPr/>
        </p:nvSpPr>
        <p:spPr bwMode="auto">
          <a:xfrm>
            <a:off x="16124238" y="14711363"/>
            <a:ext cx="123825" cy="66675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39" name="Rectangle 491"/>
          <p:cNvSpPr>
            <a:spLocks noChangeArrowheads="1"/>
          </p:cNvSpPr>
          <p:nvPr/>
        </p:nvSpPr>
        <p:spPr bwMode="auto">
          <a:xfrm>
            <a:off x="16124238" y="14711363"/>
            <a:ext cx="123825" cy="66675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40" name="Rectangle 492"/>
          <p:cNvSpPr>
            <a:spLocks noChangeArrowheads="1"/>
          </p:cNvSpPr>
          <p:nvPr/>
        </p:nvSpPr>
        <p:spPr bwMode="auto">
          <a:xfrm>
            <a:off x="16248063" y="15159038"/>
            <a:ext cx="123825" cy="21907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41" name="Rectangle 493"/>
          <p:cNvSpPr>
            <a:spLocks noChangeArrowheads="1"/>
          </p:cNvSpPr>
          <p:nvPr/>
        </p:nvSpPr>
        <p:spPr bwMode="auto">
          <a:xfrm>
            <a:off x="16248063" y="15159038"/>
            <a:ext cx="123825" cy="21907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42" name="Rectangle 494"/>
          <p:cNvSpPr>
            <a:spLocks noChangeArrowheads="1"/>
          </p:cNvSpPr>
          <p:nvPr/>
        </p:nvSpPr>
        <p:spPr bwMode="auto">
          <a:xfrm>
            <a:off x="16371888" y="15049500"/>
            <a:ext cx="123825" cy="32861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43" name="Rectangle 495"/>
          <p:cNvSpPr>
            <a:spLocks noChangeArrowheads="1"/>
          </p:cNvSpPr>
          <p:nvPr/>
        </p:nvSpPr>
        <p:spPr bwMode="auto">
          <a:xfrm>
            <a:off x="16371888" y="15049500"/>
            <a:ext cx="123825" cy="32861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44" name="Rectangle 496"/>
          <p:cNvSpPr>
            <a:spLocks noChangeArrowheads="1"/>
          </p:cNvSpPr>
          <p:nvPr/>
        </p:nvSpPr>
        <p:spPr bwMode="auto">
          <a:xfrm>
            <a:off x="16495713" y="15268575"/>
            <a:ext cx="112712" cy="10953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45" name="Rectangle 497"/>
          <p:cNvSpPr>
            <a:spLocks noChangeArrowheads="1"/>
          </p:cNvSpPr>
          <p:nvPr/>
        </p:nvSpPr>
        <p:spPr bwMode="auto">
          <a:xfrm>
            <a:off x="16495713" y="15268575"/>
            <a:ext cx="112712" cy="10953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46" name="Freeform 498"/>
          <p:cNvSpPr>
            <a:spLocks/>
          </p:cNvSpPr>
          <p:nvPr/>
        </p:nvSpPr>
        <p:spPr bwMode="auto">
          <a:xfrm>
            <a:off x="14668500" y="13755688"/>
            <a:ext cx="1939925" cy="1622425"/>
          </a:xfrm>
          <a:custGeom>
            <a:avLst/>
            <a:gdLst>
              <a:gd name="T0" fmla="*/ 3 w 220"/>
              <a:gd name="T1" fmla="*/ 162 h 163"/>
              <a:gd name="T2" fmla="*/ 7 w 220"/>
              <a:gd name="T3" fmla="*/ 162 h 163"/>
              <a:gd name="T4" fmla="*/ 10 w 220"/>
              <a:gd name="T5" fmla="*/ 162 h 163"/>
              <a:gd name="T6" fmla="*/ 14 w 220"/>
              <a:gd name="T7" fmla="*/ 161 h 163"/>
              <a:gd name="T8" fmla="*/ 18 w 220"/>
              <a:gd name="T9" fmla="*/ 160 h 163"/>
              <a:gd name="T10" fmla="*/ 21 w 220"/>
              <a:gd name="T11" fmla="*/ 159 h 163"/>
              <a:gd name="T12" fmla="*/ 25 w 220"/>
              <a:gd name="T13" fmla="*/ 158 h 163"/>
              <a:gd name="T14" fmla="*/ 29 w 220"/>
              <a:gd name="T15" fmla="*/ 157 h 163"/>
              <a:gd name="T16" fmla="*/ 33 w 220"/>
              <a:gd name="T17" fmla="*/ 155 h 163"/>
              <a:gd name="T18" fmla="*/ 36 w 220"/>
              <a:gd name="T19" fmla="*/ 152 h 163"/>
              <a:gd name="T20" fmla="*/ 40 w 220"/>
              <a:gd name="T21" fmla="*/ 149 h 163"/>
              <a:gd name="T22" fmla="*/ 44 w 220"/>
              <a:gd name="T23" fmla="*/ 146 h 163"/>
              <a:gd name="T24" fmla="*/ 47 w 220"/>
              <a:gd name="T25" fmla="*/ 142 h 163"/>
              <a:gd name="T26" fmla="*/ 51 w 220"/>
              <a:gd name="T27" fmla="*/ 137 h 163"/>
              <a:gd name="T28" fmla="*/ 55 w 220"/>
              <a:gd name="T29" fmla="*/ 132 h 163"/>
              <a:gd name="T30" fmla="*/ 58 w 220"/>
              <a:gd name="T31" fmla="*/ 126 h 163"/>
              <a:gd name="T32" fmla="*/ 62 w 220"/>
              <a:gd name="T33" fmla="*/ 119 h 163"/>
              <a:gd name="T34" fmla="*/ 66 w 220"/>
              <a:gd name="T35" fmla="*/ 112 h 163"/>
              <a:gd name="T36" fmla="*/ 69 w 220"/>
              <a:gd name="T37" fmla="*/ 103 h 163"/>
              <a:gd name="T38" fmla="*/ 73 w 220"/>
              <a:gd name="T39" fmla="*/ 95 h 163"/>
              <a:gd name="T40" fmla="*/ 77 w 220"/>
              <a:gd name="T41" fmla="*/ 85 h 163"/>
              <a:gd name="T42" fmla="*/ 80 w 220"/>
              <a:gd name="T43" fmla="*/ 75 h 163"/>
              <a:gd name="T44" fmla="*/ 84 w 220"/>
              <a:gd name="T45" fmla="*/ 66 h 163"/>
              <a:gd name="T46" fmla="*/ 88 w 220"/>
              <a:gd name="T47" fmla="*/ 56 h 163"/>
              <a:gd name="T48" fmla="*/ 91 w 220"/>
              <a:gd name="T49" fmla="*/ 46 h 163"/>
              <a:gd name="T50" fmla="*/ 95 w 220"/>
              <a:gd name="T51" fmla="*/ 37 h 163"/>
              <a:gd name="T52" fmla="*/ 99 w 220"/>
              <a:gd name="T53" fmla="*/ 28 h 163"/>
              <a:gd name="T54" fmla="*/ 103 w 220"/>
              <a:gd name="T55" fmla="*/ 20 h 163"/>
              <a:gd name="T56" fmla="*/ 106 w 220"/>
              <a:gd name="T57" fmla="*/ 13 h 163"/>
              <a:gd name="T58" fmla="*/ 110 w 220"/>
              <a:gd name="T59" fmla="*/ 8 h 163"/>
              <a:gd name="T60" fmla="*/ 114 w 220"/>
              <a:gd name="T61" fmla="*/ 4 h 163"/>
              <a:gd name="T62" fmla="*/ 117 w 220"/>
              <a:gd name="T63" fmla="*/ 1 h 163"/>
              <a:gd name="T64" fmla="*/ 121 w 220"/>
              <a:gd name="T65" fmla="*/ 0 h 163"/>
              <a:gd name="T66" fmla="*/ 125 w 220"/>
              <a:gd name="T67" fmla="*/ 1 h 163"/>
              <a:gd name="T68" fmla="*/ 128 w 220"/>
              <a:gd name="T69" fmla="*/ 3 h 163"/>
              <a:gd name="T70" fmla="*/ 132 w 220"/>
              <a:gd name="T71" fmla="*/ 7 h 163"/>
              <a:gd name="T72" fmla="*/ 136 w 220"/>
              <a:gd name="T73" fmla="*/ 13 h 163"/>
              <a:gd name="T74" fmla="*/ 139 w 220"/>
              <a:gd name="T75" fmla="*/ 19 h 163"/>
              <a:gd name="T76" fmla="*/ 143 w 220"/>
              <a:gd name="T77" fmla="*/ 27 h 163"/>
              <a:gd name="T78" fmla="*/ 147 w 220"/>
              <a:gd name="T79" fmla="*/ 36 h 163"/>
              <a:gd name="T80" fmla="*/ 150 w 220"/>
              <a:gd name="T81" fmla="*/ 45 h 163"/>
              <a:gd name="T82" fmla="*/ 154 w 220"/>
              <a:gd name="T83" fmla="*/ 55 h 163"/>
              <a:gd name="T84" fmla="*/ 158 w 220"/>
              <a:gd name="T85" fmla="*/ 65 h 163"/>
              <a:gd name="T86" fmla="*/ 161 w 220"/>
              <a:gd name="T87" fmla="*/ 75 h 163"/>
              <a:gd name="T88" fmla="*/ 165 w 220"/>
              <a:gd name="T89" fmla="*/ 84 h 163"/>
              <a:gd name="T90" fmla="*/ 169 w 220"/>
              <a:gd name="T91" fmla="*/ 94 h 163"/>
              <a:gd name="T92" fmla="*/ 173 w 220"/>
              <a:gd name="T93" fmla="*/ 103 h 163"/>
              <a:gd name="T94" fmla="*/ 176 w 220"/>
              <a:gd name="T95" fmla="*/ 111 h 163"/>
              <a:gd name="T96" fmla="*/ 180 w 220"/>
              <a:gd name="T97" fmla="*/ 118 h 163"/>
              <a:gd name="T98" fmla="*/ 184 w 220"/>
              <a:gd name="T99" fmla="*/ 125 h 163"/>
              <a:gd name="T100" fmla="*/ 187 w 220"/>
              <a:gd name="T101" fmla="*/ 132 h 163"/>
              <a:gd name="T102" fmla="*/ 191 w 220"/>
              <a:gd name="T103" fmla="*/ 137 h 163"/>
              <a:gd name="T104" fmla="*/ 195 w 220"/>
              <a:gd name="T105" fmla="*/ 142 h 163"/>
              <a:gd name="T106" fmla="*/ 198 w 220"/>
              <a:gd name="T107" fmla="*/ 146 h 163"/>
              <a:gd name="T108" fmla="*/ 202 w 220"/>
              <a:gd name="T109" fmla="*/ 149 h 163"/>
              <a:gd name="T110" fmla="*/ 206 w 220"/>
              <a:gd name="T111" fmla="*/ 152 h 163"/>
              <a:gd name="T112" fmla="*/ 209 w 220"/>
              <a:gd name="T113" fmla="*/ 154 h 163"/>
              <a:gd name="T114" fmla="*/ 213 w 220"/>
              <a:gd name="T115" fmla="*/ 156 h 163"/>
              <a:gd name="T116" fmla="*/ 217 w 220"/>
              <a:gd name="T117" fmla="*/ 158 h 163"/>
              <a:gd name="T118" fmla="*/ 220 w 220"/>
              <a:gd name="T119" fmla="*/ 159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0" h="163">
                <a:moveTo>
                  <a:pt x="0" y="163"/>
                </a:moveTo>
                <a:lnTo>
                  <a:pt x="0" y="163"/>
                </a:lnTo>
                <a:lnTo>
                  <a:pt x="0" y="163"/>
                </a:lnTo>
                <a:lnTo>
                  <a:pt x="0" y="163"/>
                </a:lnTo>
                <a:lnTo>
                  <a:pt x="1" y="163"/>
                </a:lnTo>
                <a:lnTo>
                  <a:pt x="1" y="163"/>
                </a:lnTo>
                <a:lnTo>
                  <a:pt x="1" y="163"/>
                </a:lnTo>
                <a:lnTo>
                  <a:pt x="1" y="163"/>
                </a:lnTo>
                <a:lnTo>
                  <a:pt x="1" y="163"/>
                </a:lnTo>
                <a:lnTo>
                  <a:pt x="2" y="163"/>
                </a:lnTo>
                <a:lnTo>
                  <a:pt x="2" y="163"/>
                </a:lnTo>
                <a:lnTo>
                  <a:pt x="2" y="163"/>
                </a:lnTo>
                <a:lnTo>
                  <a:pt x="2" y="163"/>
                </a:lnTo>
                <a:lnTo>
                  <a:pt x="3" y="163"/>
                </a:lnTo>
                <a:lnTo>
                  <a:pt x="3" y="163"/>
                </a:lnTo>
                <a:lnTo>
                  <a:pt x="3" y="162"/>
                </a:lnTo>
                <a:lnTo>
                  <a:pt x="3" y="162"/>
                </a:lnTo>
                <a:lnTo>
                  <a:pt x="4" y="162"/>
                </a:lnTo>
                <a:lnTo>
                  <a:pt x="4" y="162"/>
                </a:lnTo>
                <a:lnTo>
                  <a:pt x="4" y="162"/>
                </a:lnTo>
                <a:lnTo>
                  <a:pt x="4" y="162"/>
                </a:lnTo>
                <a:lnTo>
                  <a:pt x="4" y="162"/>
                </a:lnTo>
                <a:lnTo>
                  <a:pt x="5" y="162"/>
                </a:lnTo>
                <a:lnTo>
                  <a:pt x="5" y="162"/>
                </a:lnTo>
                <a:lnTo>
                  <a:pt x="5" y="162"/>
                </a:lnTo>
                <a:lnTo>
                  <a:pt x="5" y="162"/>
                </a:lnTo>
                <a:lnTo>
                  <a:pt x="6" y="162"/>
                </a:lnTo>
                <a:lnTo>
                  <a:pt x="6" y="162"/>
                </a:lnTo>
                <a:lnTo>
                  <a:pt x="6" y="162"/>
                </a:lnTo>
                <a:lnTo>
                  <a:pt x="6" y="162"/>
                </a:lnTo>
                <a:lnTo>
                  <a:pt x="7" y="162"/>
                </a:lnTo>
                <a:lnTo>
                  <a:pt x="7" y="162"/>
                </a:lnTo>
                <a:lnTo>
                  <a:pt x="7" y="162"/>
                </a:lnTo>
                <a:lnTo>
                  <a:pt x="7" y="162"/>
                </a:lnTo>
                <a:lnTo>
                  <a:pt x="7" y="162"/>
                </a:lnTo>
                <a:lnTo>
                  <a:pt x="8" y="162"/>
                </a:lnTo>
                <a:lnTo>
                  <a:pt x="8" y="162"/>
                </a:lnTo>
                <a:lnTo>
                  <a:pt x="8" y="162"/>
                </a:lnTo>
                <a:lnTo>
                  <a:pt x="8" y="162"/>
                </a:lnTo>
                <a:lnTo>
                  <a:pt x="9" y="162"/>
                </a:lnTo>
                <a:lnTo>
                  <a:pt x="9" y="162"/>
                </a:lnTo>
                <a:lnTo>
                  <a:pt x="9" y="162"/>
                </a:lnTo>
                <a:lnTo>
                  <a:pt x="9" y="162"/>
                </a:lnTo>
                <a:lnTo>
                  <a:pt x="9" y="162"/>
                </a:lnTo>
                <a:lnTo>
                  <a:pt x="10" y="162"/>
                </a:lnTo>
                <a:lnTo>
                  <a:pt x="10" y="162"/>
                </a:lnTo>
                <a:lnTo>
                  <a:pt x="10" y="162"/>
                </a:lnTo>
                <a:lnTo>
                  <a:pt x="10" y="162"/>
                </a:lnTo>
                <a:lnTo>
                  <a:pt x="11" y="162"/>
                </a:lnTo>
                <a:lnTo>
                  <a:pt x="11" y="162"/>
                </a:lnTo>
                <a:lnTo>
                  <a:pt x="11" y="162"/>
                </a:lnTo>
                <a:lnTo>
                  <a:pt x="11" y="162"/>
                </a:lnTo>
                <a:lnTo>
                  <a:pt x="12" y="162"/>
                </a:lnTo>
                <a:lnTo>
                  <a:pt x="12" y="161"/>
                </a:lnTo>
                <a:lnTo>
                  <a:pt x="12" y="161"/>
                </a:lnTo>
                <a:lnTo>
                  <a:pt x="12" y="161"/>
                </a:lnTo>
                <a:lnTo>
                  <a:pt x="12" y="161"/>
                </a:lnTo>
                <a:lnTo>
                  <a:pt x="13" y="161"/>
                </a:lnTo>
                <a:lnTo>
                  <a:pt x="13" y="161"/>
                </a:lnTo>
                <a:lnTo>
                  <a:pt x="13" y="161"/>
                </a:lnTo>
                <a:lnTo>
                  <a:pt x="13" y="161"/>
                </a:lnTo>
                <a:lnTo>
                  <a:pt x="14" y="161"/>
                </a:lnTo>
                <a:lnTo>
                  <a:pt x="14" y="161"/>
                </a:lnTo>
                <a:lnTo>
                  <a:pt x="14" y="161"/>
                </a:lnTo>
                <a:lnTo>
                  <a:pt x="14" y="161"/>
                </a:lnTo>
                <a:lnTo>
                  <a:pt x="15" y="161"/>
                </a:lnTo>
                <a:lnTo>
                  <a:pt x="15" y="161"/>
                </a:lnTo>
                <a:lnTo>
                  <a:pt x="15" y="161"/>
                </a:lnTo>
                <a:lnTo>
                  <a:pt x="15" y="161"/>
                </a:lnTo>
                <a:lnTo>
                  <a:pt x="15" y="161"/>
                </a:lnTo>
                <a:lnTo>
                  <a:pt x="16" y="161"/>
                </a:lnTo>
                <a:lnTo>
                  <a:pt x="16" y="161"/>
                </a:lnTo>
                <a:lnTo>
                  <a:pt x="16" y="161"/>
                </a:lnTo>
                <a:lnTo>
                  <a:pt x="16" y="161"/>
                </a:lnTo>
                <a:lnTo>
                  <a:pt x="17" y="161"/>
                </a:lnTo>
                <a:lnTo>
                  <a:pt x="17" y="161"/>
                </a:lnTo>
                <a:lnTo>
                  <a:pt x="17" y="161"/>
                </a:lnTo>
                <a:lnTo>
                  <a:pt x="17" y="160"/>
                </a:lnTo>
                <a:lnTo>
                  <a:pt x="18" y="160"/>
                </a:lnTo>
                <a:lnTo>
                  <a:pt x="18" y="160"/>
                </a:lnTo>
                <a:lnTo>
                  <a:pt x="18" y="160"/>
                </a:lnTo>
                <a:lnTo>
                  <a:pt x="18" y="160"/>
                </a:lnTo>
                <a:lnTo>
                  <a:pt x="18" y="160"/>
                </a:lnTo>
                <a:lnTo>
                  <a:pt x="19" y="160"/>
                </a:lnTo>
                <a:lnTo>
                  <a:pt x="19" y="160"/>
                </a:lnTo>
                <a:lnTo>
                  <a:pt x="19" y="160"/>
                </a:lnTo>
                <a:lnTo>
                  <a:pt x="19" y="160"/>
                </a:lnTo>
                <a:lnTo>
                  <a:pt x="20" y="160"/>
                </a:lnTo>
                <a:lnTo>
                  <a:pt x="20" y="160"/>
                </a:lnTo>
                <a:lnTo>
                  <a:pt x="20" y="160"/>
                </a:lnTo>
                <a:lnTo>
                  <a:pt x="20" y="160"/>
                </a:lnTo>
                <a:lnTo>
                  <a:pt x="21" y="160"/>
                </a:lnTo>
                <a:lnTo>
                  <a:pt x="21" y="160"/>
                </a:lnTo>
                <a:lnTo>
                  <a:pt x="21" y="160"/>
                </a:lnTo>
                <a:lnTo>
                  <a:pt x="21" y="159"/>
                </a:lnTo>
                <a:lnTo>
                  <a:pt x="21" y="159"/>
                </a:lnTo>
                <a:lnTo>
                  <a:pt x="22" y="159"/>
                </a:lnTo>
                <a:lnTo>
                  <a:pt x="22" y="159"/>
                </a:lnTo>
                <a:lnTo>
                  <a:pt x="22" y="159"/>
                </a:lnTo>
                <a:lnTo>
                  <a:pt x="22" y="159"/>
                </a:lnTo>
                <a:lnTo>
                  <a:pt x="23" y="159"/>
                </a:lnTo>
                <a:lnTo>
                  <a:pt x="23" y="159"/>
                </a:lnTo>
                <a:lnTo>
                  <a:pt x="23" y="159"/>
                </a:lnTo>
                <a:lnTo>
                  <a:pt x="23" y="159"/>
                </a:lnTo>
                <a:lnTo>
                  <a:pt x="24" y="159"/>
                </a:lnTo>
                <a:lnTo>
                  <a:pt x="24" y="159"/>
                </a:lnTo>
                <a:lnTo>
                  <a:pt x="24" y="159"/>
                </a:lnTo>
                <a:lnTo>
                  <a:pt x="24" y="158"/>
                </a:lnTo>
                <a:lnTo>
                  <a:pt x="24" y="158"/>
                </a:lnTo>
                <a:lnTo>
                  <a:pt x="25" y="158"/>
                </a:lnTo>
                <a:lnTo>
                  <a:pt x="25" y="158"/>
                </a:lnTo>
                <a:lnTo>
                  <a:pt x="25" y="158"/>
                </a:lnTo>
                <a:lnTo>
                  <a:pt x="25" y="158"/>
                </a:lnTo>
                <a:lnTo>
                  <a:pt x="26" y="158"/>
                </a:lnTo>
                <a:lnTo>
                  <a:pt x="26" y="158"/>
                </a:lnTo>
                <a:lnTo>
                  <a:pt x="26" y="158"/>
                </a:lnTo>
                <a:lnTo>
                  <a:pt x="26" y="158"/>
                </a:lnTo>
                <a:lnTo>
                  <a:pt x="27" y="158"/>
                </a:lnTo>
                <a:lnTo>
                  <a:pt x="27" y="158"/>
                </a:lnTo>
                <a:lnTo>
                  <a:pt x="27" y="157"/>
                </a:lnTo>
                <a:lnTo>
                  <a:pt x="27" y="157"/>
                </a:lnTo>
                <a:lnTo>
                  <a:pt x="27" y="157"/>
                </a:lnTo>
                <a:lnTo>
                  <a:pt x="28" y="157"/>
                </a:lnTo>
                <a:lnTo>
                  <a:pt x="28" y="157"/>
                </a:lnTo>
                <a:lnTo>
                  <a:pt x="28" y="157"/>
                </a:lnTo>
                <a:lnTo>
                  <a:pt x="28" y="157"/>
                </a:lnTo>
                <a:lnTo>
                  <a:pt x="29" y="157"/>
                </a:lnTo>
                <a:lnTo>
                  <a:pt x="29" y="157"/>
                </a:lnTo>
                <a:lnTo>
                  <a:pt x="29" y="156"/>
                </a:lnTo>
                <a:lnTo>
                  <a:pt x="29" y="156"/>
                </a:lnTo>
                <a:lnTo>
                  <a:pt x="30" y="156"/>
                </a:lnTo>
                <a:lnTo>
                  <a:pt x="30" y="156"/>
                </a:lnTo>
                <a:lnTo>
                  <a:pt x="30" y="156"/>
                </a:lnTo>
                <a:lnTo>
                  <a:pt x="30" y="156"/>
                </a:lnTo>
                <a:lnTo>
                  <a:pt x="30" y="156"/>
                </a:lnTo>
                <a:lnTo>
                  <a:pt x="31" y="156"/>
                </a:lnTo>
                <a:lnTo>
                  <a:pt x="31" y="156"/>
                </a:lnTo>
                <a:lnTo>
                  <a:pt x="31" y="155"/>
                </a:lnTo>
                <a:lnTo>
                  <a:pt x="31" y="155"/>
                </a:lnTo>
                <a:lnTo>
                  <a:pt x="32" y="155"/>
                </a:lnTo>
                <a:lnTo>
                  <a:pt x="32" y="155"/>
                </a:lnTo>
                <a:lnTo>
                  <a:pt x="32" y="155"/>
                </a:lnTo>
                <a:lnTo>
                  <a:pt x="32" y="155"/>
                </a:lnTo>
                <a:lnTo>
                  <a:pt x="33" y="155"/>
                </a:lnTo>
                <a:lnTo>
                  <a:pt x="33" y="155"/>
                </a:lnTo>
                <a:lnTo>
                  <a:pt x="33" y="154"/>
                </a:lnTo>
                <a:lnTo>
                  <a:pt x="33" y="154"/>
                </a:lnTo>
                <a:lnTo>
                  <a:pt x="33" y="154"/>
                </a:lnTo>
                <a:lnTo>
                  <a:pt x="34" y="154"/>
                </a:lnTo>
                <a:lnTo>
                  <a:pt x="34" y="154"/>
                </a:lnTo>
                <a:lnTo>
                  <a:pt x="34" y="154"/>
                </a:lnTo>
                <a:lnTo>
                  <a:pt x="34" y="154"/>
                </a:lnTo>
                <a:lnTo>
                  <a:pt x="35" y="153"/>
                </a:lnTo>
                <a:lnTo>
                  <a:pt x="35" y="153"/>
                </a:lnTo>
                <a:lnTo>
                  <a:pt x="35" y="153"/>
                </a:lnTo>
                <a:lnTo>
                  <a:pt x="35" y="153"/>
                </a:lnTo>
                <a:lnTo>
                  <a:pt x="36" y="153"/>
                </a:lnTo>
                <a:lnTo>
                  <a:pt x="36" y="153"/>
                </a:lnTo>
                <a:lnTo>
                  <a:pt x="36" y="152"/>
                </a:lnTo>
                <a:lnTo>
                  <a:pt x="36" y="152"/>
                </a:lnTo>
                <a:lnTo>
                  <a:pt x="36" y="152"/>
                </a:lnTo>
                <a:lnTo>
                  <a:pt x="37" y="152"/>
                </a:lnTo>
                <a:lnTo>
                  <a:pt x="37" y="152"/>
                </a:lnTo>
                <a:lnTo>
                  <a:pt x="37" y="152"/>
                </a:lnTo>
                <a:lnTo>
                  <a:pt x="37" y="151"/>
                </a:lnTo>
                <a:lnTo>
                  <a:pt x="38" y="151"/>
                </a:lnTo>
                <a:lnTo>
                  <a:pt x="38" y="151"/>
                </a:lnTo>
                <a:lnTo>
                  <a:pt x="38" y="151"/>
                </a:lnTo>
                <a:lnTo>
                  <a:pt x="38" y="151"/>
                </a:lnTo>
                <a:lnTo>
                  <a:pt x="39" y="151"/>
                </a:lnTo>
                <a:lnTo>
                  <a:pt x="39" y="150"/>
                </a:lnTo>
                <a:lnTo>
                  <a:pt x="39" y="150"/>
                </a:lnTo>
                <a:lnTo>
                  <a:pt x="39" y="150"/>
                </a:lnTo>
                <a:lnTo>
                  <a:pt x="39" y="150"/>
                </a:lnTo>
                <a:lnTo>
                  <a:pt x="40" y="150"/>
                </a:lnTo>
                <a:lnTo>
                  <a:pt x="40" y="149"/>
                </a:lnTo>
                <a:lnTo>
                  <a:pt x="40" y="149"/>
                </a:lnTo>
                <a:lnTo>
                  <a:pt x="40" y="149"/>
                </a:lnTo>
                <a:lnTo>
                  <a:pt x="41" y="149"/>
                </a:lnTo>
                <a:lnTo>
                  <a:pt x="41" y="149"/>
                </a:lnTo>
                <a:lnTo>
                  <a:pt x="41" y="148"/>
                </a:lnTo>
                <a:lnTo>
                  <a:pt x="41" y="148"/>
                </a:lnTo>
                <a:lnTo>
                  <a:pt x="42" y="148"/>
                </a:lnTo>
                <a:lnTo>
                  <a:pt x="42" y="148"/>
                </a:lnTo>
                <a:lnTo>
                  <a:pt x="42" y="148"/>
                </a:lnTo>
                <a:lnTo>
                  <a:pt x="42" y="147"/>
                </a:lnTo>
                <a:lnTo>
                  <a:pt x="42" y="147"/>
                </a:lnTo>
                <a:lnTo>
                  <a:pt x="43" y="147"/>
                </a:lnTo>
                <a:lnTo>
                  <a:pt x="43" y="147"/>
                </a:lnTo>
                <a:lnTo>
                  <a:pt x="43" y="147"/>
                </a:lnTo>
                <a:lnTo>
                  <a:pt x="43" y="146"/>
                </a:lnTo>
                <a:lnTo>
                  <a:pt x="44" y="146"/>
                </a:lnTo>
                <a:lnTo>
                  <a:pt x="44" y="146"/>
                </a:lnTo>
                <a:lnTo>
                  <a:pt x="44" y="146"/>
                </a:lnTo>
                <a:lnTo>
                  <a:pt x="44" y="145"/>
                </a:lnTo>
                <a:lnTo>
                  <a:pt x="44" y="145"/>
                </a:lnTo>
                <a:lnTo>
                  <a:pt x="45" y="145"/>
                </a:lnTo>
                <a:lnTo>
                  <a:pt x="45" y="145"/>
                </a:lnTo>
                <a:lnTo>
                  <a:pt x="45" y="144"/>
                </a:lnTo>
                <a:lnTo>
                  <a:pt x="45" y="144"/>
                </a:lnTo>
                <a:lnTo>
                  <a:pt x="46" y="144"/>
                </a:lnTo>
                <a:lnTo>
                  <a:pt x="46" y="144"/>
                </a:lnTo>
                <a:lnTo>
                  <a:pt x="46" y="143"/>
                </a:lnTo>
                <a:lnTo>
                  <a:pt x="46" y="143"/>
                </a:lnTo>
                <a:lnTo>
                  <a:pt x="47" y="143"/>
                </a:lnTo>
                <a:lnTo>
                  <a:pt x="47" y="143"/>
                </a:lnTo>
                <a:lnTo>
                  <a:pt x="47" y="142"/>
                </a:lnTo>
                <a:lnTo>
                  <a:pt x="47" y="142"/>
                </a:lnTo>
                <a:lnTo>
                  <a:pt x="47" y="142"/>
                </a:lnTo>
                <a:lnTo>
                  <a:pt x="48" y="142"/>
                </a:lnTo>
                <a:lnTo>
                  <a:pt x="48" y="141"/>
                </a:lnTo>
                <a:lnTo>
                  <a:pt x="48" y="141"/>
                </a:lnTo>
                <a:lnTo>
                  <a:pt x="48" y="141"/>
                </a:lnTo>
                <a:lnTo>
                  <a:pt x="49" y="140"/>
                </a:lnTo>
                <a:lnTo>
                  <a:pt x="49" y="140"/>
                </a:lnTo>
                <a:lnTo>
                  <a:pt x="49" y="140"/>
                </a:lnTo>
                <a:lnTo>
                  <a:pt x="49" y="140"/>
                </a:lnTo>
                <a:lnTo>
                  <a:pt x="50" y="139"/>
                </a:lnTo>
                <a:lnTo>
                  <a:pt x="50" y="139"/>
                </a:lnTo>
                <a:lnTo>
                  <a:pt x="50" y="139"/>
                </a:lnTo>
                <a:lnTo>
                  <a:pt x="50" y="138"/>
                </a:lnTo>
                <a:lnTo>
                  <a:pt x="50" y="138"/>
                </a:lnTo>
                <a:lnTo>
                  <a:pt x="51" y="138"/>
                </a:lnTo>
                <a:lnTo>
                  <a:pt x="51" y="137"/>
                </a:lnTo>
                <a:lnTo>
                  <a:pt x="51" y="137"/>
                </a:lnTo>
                <a:lnTo>
                  <a:pt x="51" y="137"/>
                </a:lnTo>
                <a:lnTo>
                  <a:pt x="52" y="136"/>
                </a:lnTo>
                <a:lnTo>
                  <a:pt x="52" y="136"/>
                </a:lnTo>
                <a:lnTo>
                  <a:pt x="52" y="136"/>
                </a:lnTo>
                <a:lnTo>
                  <a:pt x="52" y="136"/>
                </a:lnTo>
                <a:lnTo>
                  <a:pt x="53" y="135"/>
                </a:lnTo>
                <a:lnTo>
                  <a:pt x="53" y="135"/>
                </a:lnTo>
                <a:lnTo>
                  <a:pt x="53" y="135"/>
                </a:lnTo>
                <a:lnTo>
                  <a:pt x="53" y="134"/>
                </a:lnTo>
                <a:lnTo>
                  <a:pt x="53" y="134"/>
                </a:lnTo>
                <a:lnTo>
                  <a:pt x="54" y="133"/>
                </a:lnTo>
                <a:lnTo>
                  <a:pt x="54" y="133"/>
                </a:lnTo>
                <a:lnTo>
                  <a:pt x="54" y="133"/>
                </a:lnTo>
                <a:lnTo>
                  <a:pt x="54" y="132"/>
                </a:lnTo>
                <a:lnTo>
                  <a:pt x="55" y="132"/>
                </a:lnTo>
                <a:lnTo>
                  <a:pt x="55" y="132"/>
                </a:lnTo>
                <a:lnTo>
                  <a:pt x="55" y="131"/>
                </a:lnTo>
                <a:lnTo>
                  <a:pt x="55" y="131"/>
                </a:lnTo>
                <a:lnTo>
                  <a:pt x="56" y="131"/>
                </a:lnTo>
                <a:lnTo>
                  <a:pt x="56" y="130"/>
                </a:lnTo>
                <a:lnTo>
                  <a:pt x="56" y="130"/>
                </a:lnTo>
                <a:lnTo>
                  <a:pt x="56" y="129"/>
                </a:lnTo>
                <a:lnTo>
                  <a:pt x="56" y="129"/>
                </a:lnTo>
                <a:lnTo>
                  <a:pt x="57" y="129"/>
                </a:lnTo>
                <a:lnTo>
                  <a:pt x="57" y="128"/>
                </a:lnTo>
                <a:lnTo>
                  <a:pt x="57" y="128"/>
                </a:lnTo>
                <a:lnTo>
                  <a:pt x="57" y="128"/>
                </a:lnTo>
                <a:lnTo>
                  <a:pt x="58" y="127"/>
                </a:lnTo>
                <a:lnTo>
                  <a:pt x="58" y="127"/>
                </a:lnTo>
                <a:lnTo>
                  <a:pt x="58" y="126"/>
                </a:lnTo>
                <a:lnTo>
                  <a:pt x="58" y="126"/>
                </a:lnTo>
                <a:lnTo>
                  <a:pt x="59" y="126"/>
                </a:lnTo>
                <a:lnTo>
                  <a:pt x="59" y="125"/>
                </a:lnTo>
                <a:lnTo>
                  <a:pt x="59" y="125"/>
                </a:lnTo>
                <a:lnTo>
                  <a:pt x="59" y="124"/>
                </a:lnTo>
                <a:lnTo>
                  <a:pt x="59" y="124"/>
                </a:lnTo>
                <a:lnTo>
                  <a:pt x="60" y="124"/>
                </a:lnTo>
                <a:lnTo>
                  <a:pt x="60" y="123"/>
                </a:lnTo>
                <a:lnTo>
                  <a:pt x="60" y="123"/>
                </a:lnTo>
                <a:lnTo>
                  <a:pt x="60" y="122"/>
                </a:lnTo>
                <a:lnTo>
                  <a:pt x="61" y="122"/>
                </a:lnTo>
                <a:lnTo>
                  <a:pt x="61" y="121"/>
                </a:lnTo>
                <a:lnTo>
                  <a:pt x="61" y="121"/>
                </a:lnTo>
                <a:lnTo>
                  <a:pt x="61" y="120"/>
                </a:lnTo>
                <a:lnTo>
                  <a:pt x="62" y="120"/>
                </a:lnTo>
                <a:lnTo>
                  <a:pt x="62" y="120"/>
                </a:lnTo>
                <a:lnTo>
                  <a:pt x="62" y="119"/>
                </a:lnTo>
                <a:lnTo>
                  <a:pt x="62" y="119"/>
                </a:lnTo>
                <a:lnTo>
                  <a:pt x="62" y="118"/>
                </a:lnTo>
                <a:lnTo>
                  <a:pt x="63" y="118"/>
                </a:lnTo>
                <a:lnTo>
                  <a:pt x="63" y="117"/>
                </a:lnTo>
                <a:lnTo>
                  <a:pt x="63" y="117"/>
                </a:lnTo>
                <a:lnTo>
                  <a:pt x="63" y="116"/>
                </a:lnTo>
                <a:lnTo>
                  <a:pt x="64" y="116"/>
                </a:lnTo>
                <a:lnTo>
                  <a:pt x="64" y="115"/>
                </a:lnTo>
                <a:lnTo>
                  <a:pt x="64" y="115"/>
                </a:lnTo>
                <a:lnTo>
                  <a:pt x="64" y="115"/>
                </a:lnTo>
                <a:lnTo>
                  <a:pt x="65" y="114"/>
                </a:lnTo>
                <a:lnTo>
                  <a:pt x="65" y="114"/>
                </a:lnTo>
                <a:lnTo>
                  <a:pt x="65" y="113"/>
                </a:lnTo>
                <a:lnTo>
                  <a:pt x="65" y="113"/>
                </a:lnTo>
                <a:lnTo>
                  <a:pt x="65" y="112"/>
                </a:lnTo>
                <a:lnTo>
                  <a:pt x="66" y="112"/>
                </a:lnTo>
                <a:lnTo>
                  <a:pt x="66" y="111"/>
                </a:lnTo>
                <a:lnTo>
                  <a:pt x="66" y="111"/>
                </a:lnTo>
                <a:lnTo>
                  <a:pt x="66" y="110"/>
                </a:lnTo>
                <a:lnTo>
                  <a:pt x="67" y="110"/>
                </a:lnTo>
                <a:lnTo>
                  <a:pt x="67" y="109"/>
                </a:lnTo>
                <a:lnTo>
                  <a:pt x="67" y="109"/>
                </a:lnTo>
                <a:lnTo>
                  <a:pt x="67" y="108"/>
                </a:lnTo>
                <a:lnTo>
                  <a:pt x="68" y="108"/>
                </a:lnTo>
                <a:lnTo>
                  <a:pt x="68" y="107"/>
                </a:lnTo>
                <a:lnTo>
                  <a:pt x="68" y="107"/>
                </a:lnTo>
                <a:lnTo>
                  <a:pt x="68" y="106"/>
                </a:lnTo>
                <a:lnTo>
                  <a:pt x="68" y="105"/>
                </a:lnTo>
                <a:lnTo>
                  <a:pt x="69" y="105"/>
                </a:lnTo>
                <a:lnTo>
                  <a:pt x="69" y="104"/>
                </a:lnTo>
                <a:lnTo>
                  <a:pt x="69" y="104"/>
                </a:lnTo>
                <a:lnTo>
                  <a:pt x="69" y="103"/>
                </a:lnTo>
                <a:lnTo>
                  <a:pt x="70" y="103"/>
                </a:lnTo>
                <a:lnTo>
                  <a:pt x="70" y="102"/>
                </a:lnTo>
                <a:lnTo>
                  <a:pt x="70" y="102"/>
                </a:lnTo>
                <a:lnTo>
                  <a:pt x="70" y="101"/>
                </a:lnTo>
                <a:lnTo>
                  <a:pt x="71" y="101"/>
                </a:lnTo>
                <a:lnTo>
                  <a:pt x="71" y="100"/>
                </a:lnTo>
                <a:lnTo>
                  <a:pt x="71" y="100"/>
                </a:lnTo>
                <a:lnTo>
                  <a:pt x="71" y="99"/>
                </a:lnTo>
                <a:lnTo>
                  <a:pt x="71" y="98"/>
                </a:lnTo>
                <a:lnTo>
                  <a:pt x="72" y="98"/>
                </a:lnTo>
                <a:lnTo>
                  <a:pt x="72" y="97"/>
                </a:lnTo>
                <a:lnTo>
                  <a:pt x="72" y="97"/>
                </a:lnTo>
                <a:lnTo>
                  <a:pt x="72" y="96"/>
                </a:lnTo>
                <a:lnTo>
                  <a:pt x="73" y="96"/>
                </a:lnTo>
                <a:lnTo>
                  <a:pt x="73" y="95"/>
                </a:lnTo>
                <a:lnTo>
                  <a:pt x="73" y="95"/>
                </a:lnTo>
                <a:lnTo>
                  <a:pt x="73" y="94"/>
                </a:lnTo>
                <a:lnTo>
                  <a:pt x="74" y="93"/>
                </a:lnTo>
                <a:lnTo>
                  <a:pt x="74" y="93"/>
                </a:lnTo>
                <a:lnTo>
                  <a:pt x="74" y="92"/>
                </a:lnTo>
                <a:lnTo>
                  <a:pt x="74" y="92"/>
                </a:lnTo>
                <a:lnTo>
                  <a:pt x="74" y="91"/>
                </a:lnTo>
                <a:lnTo>
                  <a:pt x="75" y="91"/>
                </a:lnTo>
                <a:lnTo>
                  <a:pt x="75" y="90"/>
                </a:lnTo>
                <a:lnTo>
                  <a:pt x="75" y="89"/>
                </a:lnTo>
                <a:lnTo>
                  <a:pt x="75" y="89"/>
                </a:lnTo>
                <a:lnTo>
                  <a:pt x="76" y="88"/>
                </a:lnTo>
                <a:lnTo>
                  <a:pt x="76" y="88"/>
                </a:lnTo>
                <a:lnTo>
                  <a:pt x="76" y="87"/>
                </a:lnTo>
                <a:lnTo>
                  <a:pt x="76" y="86"/>
                </a:lnTo>
                <a:lnTo>
                  <a:pt x="76" y="86"/>
                </a:lnTo>
                <a:lnTo>
                  <a:pt x="77" y="85"/>
                </a:lnTo>
                <a:lnTo>
                  <a:pt x="77" y="85"/>
                </a:lnTo>
                <a:lnTo>
                  <a:pt x="77" y="84"/>
                </a:lnTo>
                <a:lnTo>
                  <a:pt x="77" y="83"/>
                </a:lnTo>
                <a:lnTo>
                  <a:pt x="78" y="83"/>
                </a:lnTo>
                <a:lnTo>
                  <a:pt x="78" y="82"/>
                </a:lnTo>
                <a:lnTo>
                  <a:pt x="78" y="82"/>
                </a:lnTo>
                <a:lnTo>
                  <a:pt x="78" y="81"/>
                </a:lnTo>
                <a:lnTo>
                  <a:pt x="79" y="80"/>
                </a:lnTo>
                <a:lnTo>
                  <a:pt x="79" y="80"/>
                </a:lnTo>
                <a:lnTo>
                  <a:pt x="79" y="79"/>
                </a:lnTo>
                <a:lnTo>
                  <a:pt x="79" y="79"/>
                </a:lnTo>
                <a:lnTo>
                  <a:pt x="79" y="78"/>
                </a:lnTo>
                <a:lnTo>
                  <a:pt x="80" y="77"/>
                </a:lnTo>
                <a:lnTo>
                  <a:pt x="80" y="77"/>
                </a:lnTo>
                <a:lnTo>
                  <a:pt x="80" y="76"/>
                </a:lnTo>
                <a:lnTo>
                  <a:pt x="80" y="75"/>
                </a:lnTo>
                <a:lnTo>
                  <a:pt x="81" y="75"/>
                </a:lnTo>
                <a:lnTo>
                  <a:pt x="81" y="74"/>
                </a:lnTo>
                <a:lnTo>
                  <a:pt x="81" y="74"/>
                </a:lnTo>
                <a:lnTo>
                  <a:pt x="81" y="73"/>
                </a:lnTo>
                <a:lnTo>
                  <a:pt x="82" y="72"/>
                </a:lnTo>
                <a:lnTo>
                  <a:pt x="82" y="72"/>
                </a:lnTo>
                <a:lnTo>
                  <a:pt x="82" y="71"/>
                </a:lnTo>
                <a:lnTo>
                  <a:pt x="82" y="71"/>
                </a:lnTo>
                <a:lnTo>
                  <a:pt x="82" y="70"/>
                </a:lnTo>
                <a:lnTo>
                  <a:pt x="83" y="69"/>
                </a:lnTo>
                <a:lnTo>
                  <a:pt x="83" y="69"/>
                </a:lnTo>
                <a:lnTo>
                  <a:pt x="83" y="68"/>
                </a:lnTo>
                <a:lnTo>
                  <a:pt x="83" y="67"/>
                </a:lnTo>
                <a:lnTo>
                  <a:pt x="84" y="67"/>
                </a:lnTo>
                <a:lnTo>
                  <a:pt x="84" y="66"/>
                </a:lnTo>
                <a:lnTo>
                  <a:pt x="84" y="66"/>
                </a:lnTo>
                <a:lnTo>
                  <a:pt x="84" y="65"/>
                </a:lnTo>
                <a:lnTo>
                  <a:pt x="85" y="64"/>
                </a:lnTo>
                <a:lnTo>
                  <a:pt x="85" y="64"/>
                </a:lnTo>
                <a:lnTo>
                  <a:pt x="85" y="63"/>
                </a:lnTo>
                <a:lnTo>
                  <a:pt x="85" y="62"/>
                </a:lnTo>
                <a:lnTo>
                  <a:pt x="85" y="62"/>
                </a:lnTo>
                <a:lnTo>
                  <a:pt x="86" y="61"/>
                </a:lnTo>
                <a:lnTo>
                  <a:pt x="86" y="61"/>
                </a:lnTo>
                <a:lnTo>
                  <a:pt x="86" y="60"/>
                </a:lnTo>
                <a:lnTo>
                  <a:pt x="86" y="59"/>
                </a:lnTo>
                <a:lnTo>
                  <a:pt x="87" y="59"/>
                </a:lnTo>
                <a:lnTo>
                  <a:pt x="87" y="58"/>
                </a:lnTo>
                <a:lnTo>
                  <a:pt x="87" y="58"/>
                </a:lnTo>
                <a:lnTo>
                  <a:pt x="87" y="57"/>
                </a:lnTo>
                <a:lnTo>
                  <a:pt x="88" y="56"/>
                </a:lnTo>
                <a:lnTo>
                  <a:pt x="88" y="56"/>
                </a:lnTo>
                <a:lnTo>
                  <a:pt x="88" y="55"/>
                </a:lnTo>
                <a:lnTo>
                  <a:pt x="88" y="54"/>
                </a:lnTo>
                <a:lnTo>
                  <a:pt x="88" y="54"/>
                </a:lnTo>
                <a:lnTo>
                  <a:pt x="89" y="53"/>
                </a:lnTo>
                <a:lnTo>
                  <a:pt x="89" y="53"/>
                </a:lnTo>
                <a:lnTo>
                  <a:pt x="89" y="52"/>
                </a:lnTo>
                <a:lnTo>
                  <a:pt x="89" y="51"/>
                </a:lnTo>
                <a:lnTo>
                  <a:pt x="90" y="51"/>
                </a:lnTo>
                <a:lnTo>
                  <a:pt x="90" y="50"/>
                </a:lnTo>
                <a:lnTo>
                  <a:pt x="90" y="50"/>
                </a:lnTo>
                <a:lnTo>
                  <a:pt x="90" y="49"/>
                </a:lnTo>
                <a:lnTo>
                  <a:pt x="91" y="48"/>
                </a:lnTo>
                <a:lnTo>
                  <a:pt x="91" y="48"/>
                </a:lnTo>
                <a:lnTo>
                  <a:pt x="91" y="47"/>
                </a:lnTo>
                <a:lnTo>
                  <a:pt x="91" y="46"/>
                </a:lnTo>
                <a:lnTo>
                  <a:pt x="91" y="46"/>
                </a:lnTo>
                <a:lnTo>
                  <a:pt x="92" y="45"/>
                </a:lnTo>
                <a:lnTo>
                  <a:pt x="92" y="45"/>
                </a:lnTo>
                <a:lnTo>
                  <a:pt x="92" y="44"/>
                </a:lnTo>
                <a:lnTo>
                  <a:pt x="92" y="44"/>
                </a:lnTo>
                <a:lnTo>
                  <a:pt x="93" y="43"/>
                </a:lnTo>
                <a:lnTo>
                  <a:pt x="93" y="42"/>
                </a:lnTo>
                <a:lnTo>
                  <a:pt x="93" y="42"/>
                </a:lnTo>
                <a:lnTo>
                  <a:pt x="93" y="41"/>
                </a:lnTo>
                <a:lnTo>
                  <a:pt x="94" y="41"/>
                </a:lnTo>
                <a:lnTo>
                  <a:pt x="94" y="40"/>
                </a:lnTo>
                <a:lnTo>
                  <a:pt x="94" y="39"/>
                </a:lnTo>
                <a:lnTo>
                  <a:pt x="94" y="39"/>
                </a:lnTo>
                <a:lnTo>
                  <a:pt x="94" y="38"/>
                </a:lnTo>
                <a:lnTo>
                  <a:pt x="95" y="38"/>
                </a:lnTo>
                <a:lnTo>
                  <a:pt x="95" y="37"/>
                </a:lnTo>
                <a:lnTo>
                  <a:pt x="95" y="37"/>
                </a:lnTo>
                <a:lnTo>
                  <a:pt x="95" y="36"/>
                </a:lnTo>
                <a:lnTo>
                  <a:pt x="96" y="35"/>
                </a:lnTo>
                <a:lnTo>
                  <a:pt x="96" y="35"/>
                </a:lnTo>
                <a:lnTo>
                  <a:pt x="96" y="34"/>
                </a:lnTo>
                <a:lnTo>
                  <a:pt x="96" y="34"/>
                </a:lnTo>
                <a:lnTo>
                  <a:pt x="97" y="33"/>
                </a:lnTo>
                <a:lnTo>
                  <a:pt x="97" y="33"/>
                </a:lnTo>
                <a:lnTo>
                  <a:pt x="97" y="32"/>
                </a:lnTo>
                <a:lnTo>
                  <a:pt x="97" y="32"/>
                </a:lnTo>
                <a:lnTo>
                  <a:pt x="97" y="31"/>
                </a:lnTo>
                <a:lnTo>
                  <a:pt x="98" y="30"/>
                </a:lnTo>
                <a:lnTo>
                  <a:pt x="98" y="30"/>
                </a:lnTo>
                <a:lnTo>
                  <a:pt x="98" y="29"/>
                </a:lnTo>
                <a:lnTo>
                  <a:pt x="98" y="29"/>
                </a:lnTo>
                <a:lnTo>
                  <a:pt x="99" y="28"/>
                </a:lnTo>
                <a:lnTo>
                  <a:pt x="99" y="28"/>
                </a:lnTo>
                <a:lnTo>
                  <a:pt x="99" y="27"/>
                </a:lnTo>
                <a:lnTo>
                  <a:pt x="99" y="27"/>
                </a:lnTo>
                <a:lnTo>
                  <a:pt x="100" y="26"/>
                </a:lnTo>
                <a:lnTo>
                  <a:pt x="100" y="26"/>
                </a:lnTo>
                <a:lnTo>
                  <a:pt x="100" y="25"/>
                </a:lnTo>
                <a:lnTo>
                  <a:pt x="100" y="25"/>
                </a:lnTo>
                <a:lnTo>
                  <a:pt x="100" y="24"/>
                </a:lnTo>
                <a:lnTo>
                  <a:pt x="101" y="24"/>
                </a:lnTo>
                <a:lnTo>
                  <a:pt x="101" y="23"/>
                </a:lnTo>
                <a:lnTo>
                  <a:pt x="101" y="23"/>
                </a:lnTo>
                <a:lnTo>
                  <a:pt x="101" y="22"/>
                </a:lnTo>
                <a:lnTo>
                  <a:pt x="102" y="22"/>
                </a:lnTo>
                <a:lnTo>
                  <a:pt x="102" y="21"/>
                </a:lnTo>
                <a:lnTo>
                  <a:pt x="102" y="21"/>
                </a:lnTo>
                <a:lnTo>
                  <a:pt x="102" y="20"/>
                </a:lnTo>
                <a:lnTo>
                  <a:pt x="103" y="20"/>
                </a:lnTo>
                <a:lnTo>
                  <a:pt x="103" y="20"/>
                </a:lnTo>
                <a:lnTo>
                  <a:pt x="103" y="19"/>
                </a:lnTo>
                <a:lnTo>
                  <a:pt x="103" y="19"/>
                </a:lnTo>
                <a:lnTo>
                  <a:pt x="103" y="18"/>
                </a:lnTo>
                <a:lnTo>
                  <a:pt x="104" y="18"/>
                </a:lnTo>
                <a:lnTo>
                  <a:pt x="104" y="17"/>
                </a:lnTo>
                <a:lnTo>
                  <a:pt x="104" y="17"/>
                </a:lnTo>
                <a:lnTo>
                  <a:pt x="104" y="16"/>
                </a:lnTo>
                <a:lnTo>
                  <a:pt x="105" y="16"/>
                </a:lnTo>
                <a:lnTo>
                  <a:pt x="105" y="16"/>
                </a:lnTo>
                <a:lnTo>
                  <a:pt x="105" y="15"/>
                </a:lnTo>
                <a:lnTo>
                  <a:pt x="105" y="15"/>
                </a:lnTo>
                <a:lnTo>
                  <a:pt x="106" y="14"/>
                </a:lnTo>
                <a:lnTo>
                  <a:pt x="106" y="14"/>
                </a:lnTo>
                <a:lnTo>
                  <a:pt x="106" y="14"/>
                </a:lnTo>
                <a:lnTo>
                  <a:pt x="106" y="13"/>
                </a:lnTo>
                <a:lnTo>
                  <a:pt x="106" y="13"/>
                </a:lnTo>
                <a:lnTo>
                  <a:pt x="107" y="13"/>
                </a:lnTo>
                <a:lnTo>
                  <a:pt x="107" y="12"/>
                </a:lnTo>
                <a:lnTo>
                  <a:pt x="107" y="12"/>
                </a:lnTo>
                <a:lnTo>
                  <a:pt x="107" y="11"/>
                </a:lnTo>
                <a:lnTo>
                  <a:pt x="108" y="11"/>
                </a:lnTo>
                <a:lnTo>
                  <a:pt x="108" y="11"/>
                </a:lnTo>
                <a:lnTo>
                  <a:pt x="108" y="10"/>
                </a:lnTo>
                <a:lnTo>
                  <a:pt x="108" y="10"/>
                </a:lnTo>
                <a:lnTo>
                  <a:pt x="109" y="10"/>
                </a:lnTo>
                <a:lnTo>
                  <a:pt x="109" y="9"/>
                </a:lnTo>
                <a:lnTo>
                  <a:pt x="109" y="9"/>
                </a:lnTo>
                <a:lnTo>
                  <a:pt x="109" y="9"/>
                </a:lnTo>
                <a:lnTo>
                  <a:pt x="109" y="8"/>
                </a:lnTo>
                <a:lnTo>
                  <a:pt x="110" y="8"/>
                </a:lnTo>
                <a:lnTo>
                  <a:pt x="110" y="8"/>
                </a:lnTo>
                <a:lnTo>
                  <a:pt x="110" y="7"/>
                </a:lnTo>
                <a:lnTo>
                  <a:pt x="110" y="7"/>
                </a:lnTo>
                <a:lnTo>
                  <a:pt x="111" y="7"/>
                </a:lnTo>
                <a:lnTo>
                  <a:pt x="111" y="7"/>
                </a:lnTo>
                <a:lnTo>
                  <a:pt x="111" y="6"/>
                </a:lnTo>
                <a:lnTo>
                  <a:pt x="111" y="6"/>
                </a:lnTo>
                <a:lnTo>
                  <a:pt x="111" y="6"/>
                </a:lnTo>
                <a:lnTo>
                  <a:pt x="112" y="6"/>
                </a:lnTo>
                <a:lnTo>
                  <a:pt x="112" y="5"/>
                </a:lnTo>
                <a:lnTo>
                  <a:pt x="112" y="5"/>
                </a:lnTo>
                <a:lnTo>
                  <a:pt x="112" y="5"/>
                </a:lnTo>
                <a:lnTo>
                  <a:pt x="113" y="5"/>
                </a:lnTo>
                <a:lnTo>
                  <a:pt x="113" y="4"/>
                </a:lnTo>
                <a:lnTo>
                  <a:pt x="113" y="4"/>
                </a:lnTo>
                <a:lnTo>
                  <a:pt x="113" y="4"/>
                </a:lnTo>
                <a:lnTo>
                  <a:pt x="114" y="4"/>
                </a:lnTo>
                <a:lnTo>
                  <a:pt x="114" y="4"/>
                </a:lnTo>
                <a:lnTo>
                  <a:pt x="114" y="3"/>
                </a:lnTo>
                <a:lnTo>
                  <a:pt x="114" y="3"/>
                </a:lnTo>
                <a:lnTo>
                  <a:pt x="114" y="3"/>
                </a:lnTo>
                <a:lnTo>
                  <a:pt x="115" y="3"/>
                </a:lnTo>
                <a:lnTo>
                  <a:pt x="115" y="3"/>
                </a:lnTo>
                <a:lnTo>
                  <a:pt x="115" y="2"/>
                </a:lnTo>
                <a:lnTo>
                  <a:pt x="115" y="2"/>
                </a:lnTo>
                <a:lnTo>
                  <a:pt x="116" y="2"/>
                </a:lnTo>
                <a:lnTo>
                  <a:pt x="116" y="2"/>
                </a:lnTo>
                <a:lnTo>
                  <a:pt x="116" y="2"/>
                </a:lnTo>
                <a:lnTo>
                  <a:pt x="116" y="2"/>
                </a:lnTo>
                <a:lnTo>
                  <a:pt x="117" y="2"/>
                </a:lnTo>
                <a:lnTo>
                  <a:pt x="117" y="1"/>
                </a:lnTo>
                <a:lnTo>
                  <a:pt x="117" y="1"/>
                </a:lnTo>
                <a:lnTo>
                  <a:pt x="117" y="1"/>
                </a:lnTo>
                <a:lnTo>
                  <a:pt x="117" y="1"/>
                </a:lnTo>
                <a:lnTo>
                  <a:pt x="118" y="1"/>
                </a:lnTo>
                <a:lnTo>
                  <a:pt x="118" y="1"/>
                </a:lnTo>
                <a:lnTo>
                  <a:pt x="118" y="1"/>
                </a:lnTo>
                <a:lnTo>
                  <a:pt x="118" y="1"/>
                </a:lnTo>
                <a:lnTo>
                  <a:pt x="119" y="1"/>
                </a:lnTo>
                <a:lnTo>
                  <a:pt x="119" y="1"/>
                </a:lnTo>
                <a:lnTo>
                  <a:pt x="119" y="1"/>
                </a:lnTo>
                <a:lnTo>
                  <a:pt x="119" y="0"/>
                </a:lnTo>
                <a:lnTo>
                  <a:pt x="120" y="0"/>
                </a:lnTo>
                <a:lnTo>
                  <a:pt x="120" y="0"/>
                </a:lnTo>
                <a:lnTo>
                  <a:pt x="120" y="0"/>
                </a:lnTo>
                <a:lnTo>
                  <a:pt x="120" y="0"/>
                </a:lnTo>
                <a:lnTo>
                  <a:pt x="120" y="0"/>
                </a:lnTo>
                <a:lnTo>
                  <a:pt x="121" y="0"/>
                </a:lnTo>
                <a:lnTo>
                  <a:pt x="121" y="0"/>
                </a:lnTo>
                <a:lnTo>
                  <a:pt x="121" y="0"/>
                </a:lnTo>
                <a:lnTo>
                  <a:pt x="121" y="0"/>
                </a:lnTo>
                <a:lnTo>
                  <a:pt x="122" y="0"/>
                </a:lnTo>
                <a:lnTo>
                  <a:pt x="122" y="0"/>
                </a:lnTo>
                <a:lnTo>
                  <a:pt x="122" y="0"/>
                </a:lnTo>
                <a:lnTo>
                  <a:pt x="122" y="0"/>
                </a:lnTo>
                <a:lnTo>
                  <a:pt x="123" y="0"/>
                </a:lnTo>
                <a:lnTo>
                  <a:pt x="123" y="0"/>
                </a:lnTo>
                <a:lnTo>
                  <a:pt x="123" y="1"/>
                </a:lnTo>
                <a:lnTo>
                  <a:pt x="123" y="1"/>
                </a:lnTo>
                <a:lnTo>
                  <a:pt x="123" y="1"/>
                </a:lnTo>
                <a:lnTo>
                  <a:pt x="124" y="1"/>
                </a:lnTo>
                <a:lnTo>
                  <a:pt x="124" y="1"/>
                </a:lnTo>
                <a:lnTo>
                  <a:pt x="124" y="1"/>
                </a:lnTo>
                <a:lnTo>
                  <a:pt x="124" y="1"/>
                </a:lnTo>
                <a:lnTo>
                  <a:pt x="125" y="1"/>
                </a:lnTo>
                <a:lnTo>
                  <a:pt x="125" y="1"/>
                </a:lnTo>
                <a:lnTo>
                  <a:pt x="125" y="1"/>
                </a:lnTo>
                <a:lnTo>
                  <a:pt x="125" y="1"/>
                </a:lnTo>
                <a:lnTo>
                  <a:pt x="126" y="1"/>
                </a:lnTo>
                <a:lnTo>
                  <a:pt x="126" y="2"/>
                </a:lnTo>
                <a:lnTo>
                  <a:pt x="126" y="2"/>
                </a:lnTo>
                <a:lnTo>
                  <a:pt x="126" y="2"/>
                </a:lnTo>
                <a:lnTo>
                  <a:pt x="126" y="2"/>
                </a:lnTo>
                <a:lnTo>
                  <a:pt x="127" y="2"/>
                </a:lnTo>
                <a:lnTo>
                  <a:pt x="127" y="2"/>
                </a:lnTo>
                <a:lnTo>
                  <a:pt x="127" y="3"/>
                </a:lnTo>
                <a:lnTo>
                  <a:pt x="127" y="3"/>
                </a:lnTo>
                <a:lnTo>
                  <a:pt x="128" y="3"/>
                </a:lnTo>
                <a:lnTo>
                  <a:pt x="128" y="3"/>
                </a:lnTo>
                <a:lnTo>
                  <a:pt x="128" y="3"/>
                </a:lnTo>
                <a:lnTo>
                  <a:pt x="128" y="3"/>
                </a:lnTo>
                <a:lnTo>
                  <a:pt x="129" y="4"/>
                </a:lnTo>
                <a:lnTo>
                  <a:pt x="129" y="4"/>
                </a:lnTo>
                <a:lnTo>
                  <a:pt x="129" y="4"/>
                </a:lnTo>
                <a:lnTo>
                  <a:pt x="129" y="4"/>
                </a:lnTo>
                <a:lnTo>
                  <a:pt x="129" y="4"/>
                </a:lnTo>
                <a:lnTo>
                  <a:pt x="130" y="5"/>
                </a:lnTo>
                <a:lnTo>
                  <a:pt x="130" y="5"/>
                </a:lnTo>
                <a:lnTo>
                  <a:pt x="130" y="5"/>
                </a:lnTo>
                <a:lnTo>
                  <a:pt x="130" y="5"/>
                </a:lnTo>
                <a:lnTo>
                  <a:pt x="131" y="6"/>
                </a:lnTo>
                <a:lnTo>
                  <a:pt x="131" y="6"/>
                </a:lnTo>
                <a:lnTo>
                  <a:pt x="131" y="6"/>
                </a:lnTo>
                <a:lnTo>
                  <a:pt x="131" y="6"/>
                </a:lnTo>
                <a:lnTo>
                  <a:pt x="132" y="7"/>
                </a:lnTo>
                <a:lnTo>
                  <a:pt x="132" y="7"/>
                </a:lnTo>
                <a:lnTo>
                  <a:pt x="132" y="7"/>
                </a:lnTo>
                <a:lnTo>
                  <a:pt x="132" y="8"/>
                </a:lnTo>
                <a:lnTo>
                  <a:pt x="132" y="8"/>
                </a:lnTo>
                <a:lnTo>
                  <a:pt x="133" y="8"/>
                </a:lnTo>
                <a:lnTo>
                  <a:pt x="133" y="9"/>
                </a:lnTo>
                <a:lnTo>
                  <a:pt x="133" y="9"/>
                </a:lnTo>
                <a:lnTo>
                  <a:pt x="133" y="9"/>
                </a:lnTo>
                <a:lnTo>
                  <a:pt x="134" y="10"/>
                </a:lnTo>
                <a:lnTo>
                  <a:pt x="134" y="10"/>
                </a:lnTo>
                <a:lnTo>
                  <a:pt x="134" y="10"/>
                </a:lnTo>
                <a:lnTo>
                  <a:pt x="134" y="11"/>
                </a:lnTo>
                <a:lnTo>
                  <a:pt x="135" y="11"/>
                </a:lnTo>
                <a:lnTo>
                  <a:pt x="135" y="11"/>
                </a:lnTo>
                <a:lnTo>
                  <a:pt x="135" y="12"/>
                </a:lnTo>
                <a:lnTo>
                  <a:pt x="135" y="12"/>
                </a:lnTo>
                <a:lnTo>
                  <a:pt x="135" y="12"/>
                </a:lnTo>
                <a:lnTo>
                  <a:pt x="136" y="13"/>
                </a:lnTo>
                <a:lnTo>
                  <a:pt x="136" y="13"/>
                </a:lnTo>
                <a:lnTo>
                  <a:pt x="136" y="13"/>
                </a:lnTo>
                <a:lnTo>
                  <a:pt x="136" y="14"/>
                </a:lnTo>
                <a:lnTo>
                  <a:pt x="137" y="14"/>
                </a:lnTo>
                <a:lnTo>
                  <a:pt x="137" y="15"/>
                </a:lnTo>
                <a:lnTo>
                  <a:pt x="137" y="15"/>
                </a:lnTo>
                <a:lnTo>
                  <a:pt x="137" y="15"/>
                </a:lnTo>
                <a:lnTo>
                  <a:pt x="138" y="16"/>
                </a:lnTo>
                <a:lnTo>
                  <a:pt x="138" y="16"/>
                </a:lnTo>
                <a:lnTo>
                  <a:pt x="138" y="17"/>
                </a:lnTo>
                <a:lnTo>
                  <a:pt x="138" y="17"/>
                </a:lnTo>
                <a:lnTo>
                  <a:pt x="138" y="18"/>
                </a:lnTo>
                <a:lnTo>
                  <a:pt x="139" y="18"/>
                </a:lnTo>
                <a:lnTo>
                  <a:pt x="139" y="18"/>
                </a:lnTo>
                <a:lnTo>
                  <a:pt x="139" y="19"/>
                </a:lnTo>
                <a:lnTo>
                  <a:pt x="139" y="19"/>
                </a:lnTo>
                <a:lnTo>
                  <a:pt x="140" y="20"/>
                </a:lnTo>
                <a:lnTo>
                  <a:pt x="140" y="20"/>
                </a:lnTo>
                <a:lnTo>
                  <a:pt x="140" y="21"/>
                </a:lnTo>
                <a:lnTo>
                  <a:pt x="140" y="21"/>
                </a:lnTo>
                <a:lnTo>
                  <a:pt x="141" y="22"/>
                </a:lnTo>
                <a:lnTo>
                  <a:pt x="141" y="22"/>
                </a:lnTo>
                <a:lnTo>
                  <a:pt x="141" y="23"/>
                </a:lnTo>
                <a:lnTo>
                  <a:pt x="141" y="23"/>
                </a:lnTo>
                <a:lnTo>
                  <a:pt x="141" y="24"/>
                </a:lnTo>
                <a:lnTo>
                  <a:pt x="142" y="24"/>
                </a:lnTo>
                <a:lnTo>
                  <a:pt x="142" y="25"/>
                </a:lnTo>
                <a:lnTo>
                  <a:pt x="142" y="25"/>
                </a:lnTo>
                <a:lnTo>
                  <a:pt x="142" y="26"/>
                </a:lnTo>
                <a:lnTo>
                  <a:pt x="143" y="26"/>
                </a:lnTo>
                <a:lnTo>
                  <a:pt x="143" y="27"/>
                </a:lnTo>
                <a:lnTo>
                  <a:pt x="143" y="27"/>
                </a:lnTo>
                <a:lnTo>
                  <a:pt x="143" y="28"/>
                </a:lnTo>
                <a:lnTo>
                  <a:pt x="143" y="28"/>
                </a:lnTo>
                <a:lnTo>
                  <a:pt x="144" y="29"/>
                </a:lnTo>
                <a:lnTo>
                  <a:pt x="144" y="29"/>
                </a:lnTo>
                <a:lnTo>
                  <a:pt x="144" y="30"/>
                </a:lnTo>
                <a:lnTo>
                  <a:pt x="144" y="30"/>
                </a:lnTo>
                <a:lnTo>
                  <a:pt x="145" y="31"/>
                </a:lnTo>
                <a:lnTo>
                  <a:pt x="145" y="31"/>
                </a:lnTo>
                <a:lnTo>
                  <a:pt x="145" y="32"/>
                </a:lnTo>
                <a:lnTo>
                  <a:pt x="145" y="32"/>
                </a:lnTo>
                <a:lnTo>
                  <a:pt x="146" y="33"/>
                </a:lnTo>
                <a:lnTo>
                  <a:pt x="146" y="34"/>
                </a:lnTo>
                <a:lnTo>
                  <a:pt x="146" y="34"/>
                </a:lnTo>
                <a:lnTo>
                  <a:pt x="146" y="35"/>
                </a:lnTo>
                <a:lnTo>
                  <a:pt x="146" y="35"/>
                </a:lnTo>
                <a:lnTo>
                  <a:pt x="147" y="36"/>
                </a:lnTo>
                <a:lnTo>
                  <a:pt x="147" y="36"/>
                </a:lnTo>
                <a:lnTo>
                  <a:pt x="147" y="37"/>
                </a:lnTo>
                <a:lnTo>
                  <a:pt x="147" y="37"/>
                </a:lnTo>
                <a:lnTo>
                  <a:pt x="148" y="38"/>
                </a:lnTo>
                <a:lnTo>
                  <a:pt x="148" y="39"/>
                </a:lnTo>
                <a:lnTo>
                  <a:pt x="148" y="39"/>
                </a:lnTo>
                <a:lnTo>
                  <a:pt x="148" y="40"/>
                </a:lnTo>
                <a:lnTo>
                  <a:pt x="149" y="40"/>
                </a:lnTo>
                <a:lnTo>
                  <a:pt x="149" y="41"/>
                </a:lnTo>
                <a:lnTo>
                  <a:pt x="149" y="41"/>
                </a:lnTo>
                <a:lnTo>
                  <a:pt x="149" y="42"/>
                </a:lnTo>
                <a:lnTo>
                  <a:pt x="149" y="43"/>
                </a:lnTo>
                <a:lnTo>
                  <a:pt x="150" y="43"/>
                </a:lnTo>
                <a:lnTo>
                  <a:pt x="150" y="44"/>
                </a:lnTo>
                <a:lnTo>
                  <a:pt x="150" y="44"/>
                </a:lnTo>
                <a:lnTo>
                  <a:pt x="150" y="45"/>
                </a:lnTo>
                <a:lnTo>
                  <a:pt x="151" y="46"/>
                </a:lnTo>
                <a:lnTo>
                  <a:pt x="151" y="46"/>
                </a:lnTo>
                <a:lnTo>
                  <a:pt x="151" y="47"/>
                </a:lnTo>
                <a:lnTo>
                  <a:pt x="151" y="47"/>
                </a:lnTo>
                <a:lnTo>
                  <a:pt x="152" y="48"/>
                </a:lnTo>
                <a:lnTo>
                  <a:pt x="152" y="49"/>
                </a:lnTo>
                <a:lnTo>
                  <a:pt x="152" y="49"/>
                </a:lnTo>
                <a:lnTo>
                  <a:pt x="152" y="50"/>
                </a:lnTo>
                <a:lnTo>
                  <a:pt x="152" y="50"/>
                </a:lnTo>
                <a:lnTo>
                  <a:pt x="153" y="51"/>
                </a:lnTo>
                <a:lnTo>
                  <a:pt x="153" y="52"/>
                </a:lnTo>
                <a:lnTo>
                  <a:pt x="153" y="52"/>
                </a:lnTo>
                <a:lnTo>
                  <a:pt x="153" y="53"/>
                </a:lnTo>
                <a:lnTo>
                  <a:pt x="154" y="54"/>
                </a:lnTo>
                <a:lnTo>
                  <a:pt x="154" y="54"/>
                </a:lnTo>
                <a:lnTo>
                  <a:pt x="154" y="55"/>
                </a:lnTo>
                <a:lnTo>
                  <a:pt x="154" y="55"/>
                </a:lnTo>
                <a:lnTo>
                  <a:pt x="155" y="56"/>
                </a:lnTo>
                <a:lnTo>
                  <a:pt x="155" y="57"/>
                </a:lnTo>
                <a:lnTo>
                  <a:pt x="155" y="57"/>
                </a:lnTo>
                <a:lnTo>
                  <a:pt x="155" y="58"/>
                </a:lnTo>
                <a:lnTo>
                  <a:pt x="155" y="58"/>
                </a:lnTo>
                <a:lnTo>
                  <a:pt x="156" y="59"/>
                </a:lnTo>
                <a:lnTo>
                  <a:pt x="156" y="60"/>
                </a:lnTo>
                <a:lnTo>
                  <a:pt x="156" y="60"/>
                </a:lnTo>
                <a:lnTo>
                  <a:pt x="156" y="61"/>
                </a:lnTo>
                <a:lnTo>
                  <a:pt x="157" y="62"/>
                </a:lnTo>
                <a:lnTo>
                  <a:pt x="157" y="62"/>
                </a:lnTo>
                <a:lnTo>
                  <a:pt x="157" y="63"/>
                </a:lnTo>
                <a:lnTo>
                  <a:pt x="157" y="63"/>
                </a:lnTo>
                <a:lnTo>
                  <a:pt x="158" y="64"/>
                </a:lnTo>
                <a:lnTo>
                  <a:pt x="158" y="65"/>
                </a:lnTo>
                <a:lnTo>
                  <a:pt x="158" y="65"/>
                </a:lnTo>
                <a:lnTo>
                  <a:pt x="158" y="66"/>
                </a:lnTo>
                <a:lnTo>
                  <a:pt x="158" y="67"/>
                </a:lnTo>
                <a:lnTo>
                  <a:pt x="159" y="67"/>
                </a:lnTo>
                <a:lnTo>
                  <a:pt x="159" y="68"/>
                </a:lnTo>
                <a:lnTo>
                  <a:pt x="159" y="68"/>
                </a:lnTo>
                <a:lnTo>
                  <a:pt x="159" y="69"/>
                </a:lnTo>
                <a:lnTo>
                  <a:pt x="160" y="70"/>
                </a:lnTo>
                <a:lnTo>
                  <a:pt x="160" y="70"/>
                </a:lnTo>
                <a:lnTo>
                  <a:pt x="160" y="71"/>
                </a:lnTo>
                <a:lnTo>
                  <a:pt x="160" y="72"/>
                </a:lnTo>
                <a:lnTo>
                  <a:pt x="161" y="72"/>
                </a:lnTo>
                <a:lnTo>
                  <a:pt x="161" y="73"/>
                </a:lnTo>
                <a:lnTo>
                  <a:pt x="161" y="73"/>
                </a:lnTo>
                <a:lnTo>
                  <a:pt x="161" y="74"/>
                </a:lnTo>
                <a:lnTo>
                  <a:pt x="161" y="75"/>
                </a:lnTo>
                <a:lnTo>
                  <a:pt x="162" y="75"/>
                </a:lnTo>
                <a:lnTo>
                  <a:pt x="162" y="76"/>
                </a:lnTo>
                <a:lnTo>
                  <a:pt x="162" y="76"/>
                </a:lnTo>
                <a:lnTo>
                  <a:pt x="162" y="77"/>
                </a:lnTo>
                <a:lnTo>
                  <a:pt x="163" y="78"/>
                </a:lnTo>
                <a:lnTo>
                  <a:pt x="163" y="78"/>
                </a:lnTo>
                <a:lnTo>
                  <a:pt x="163" y="79"/>
                </a:lnTo>
                <a:lnTo>
                  <a:pt x="163" y="80"/>
                </a:lnTo>
                <a:lnTo>
                  <a:pt x="164" y="80"/>
                </a:lnTo>
                <a:lnTo>
                  <a:pt x="164" y="81"/>
                </a:lnTo>
                <a:lnTo>
                  <a:pt x="164" y="81"/>
                </a:lnTo>
                <a:lnTo>
                  <a:pt x="164" y="82"/>
                </a:lnTo>
                <a:lnTo>
                  <a:pt x="164" y="83"/>
                </a:lnTo>
                <a:lnTo>
                  <a:pt x="165" y="83"/>
                </a:lnTo>
                <a:lnTo>
                  <a:pt x="165" y="84"/>
                </a:lnTo>
                <a:lnTo>
                  <a:pt x="165" y="84"/>
                </a:lnTo>
                <a:lnTo>
                  <a:pt x="165" y="85"/>
                </a:lnTo>
                <a:lnTo>
                  <a:pt x="166" y="86"/>
                </a:lnTo>
                <a:lnTo>
                  <a:pt x="166" y="86"/>
                </a:lnTo>
                <a:lnTo>
                  <a:pt x="166" y="87"/>
                </a:lnTo>
                <a:lnTo>
                  <a:pt x="166" y="87"/>
                </a:lnTo>
                <a:lnTo>
                  <a:pt x="167" y="88"/>
                </a:lnTo>
                <a:lnTo>
                  <a:pt x="167" y="88"/>
                </a:lnTo>
                <a:lnTo>
                  <a:pt x="167" y="89"/>
                </a:lnTo>
                <a:lnTo>
                  <a:pt x="167" y="90"/>
                </a:lnTo>
                <a:lnTo>
                  <a:pt x="167" y="90"/>
                </a:lnTo>
                <a:lnTo>
                  <a:pt x="168" y="91"/>
                </a:lnTo>
                <a:lnTo>
                  <a:pt x="168" y="91"/>
                </a:lnTo>
                <a:lnTo>
                  <a:pt x="168" y="92"/>
                </a:lnTo>
                <a:lnTo>
                  <a:pt x="168" y="93"/>
                </a:lnTo>
                <a:lnTo>
                  <a:pt x="169" y="93"/>
                </a:lnTo>
                <a:lnTo>
                  <a:pt x="169" y="94"/>
                </a:lnTo>
                <a:lnTo>
                  <a:pt x="169" y="94"/>
                </a:lnTo>
                <a:lnTo>
                  <a:pt x="169" y="95"/>
                </a:lnTo>
                <a:lnTo>
                  <a:pt x="170" y="95"/>
                </a:lnTo>
                <a:lnTo>
                  <a:pt x="170" y="96"/>
                </a:lnTo>
                <a:lnTo>
                  <a:pt x="170" y="97"/>
                </a:lnTo>
                <a:lnTo>
                  <a:pt x="170" y="97"/>
                </a:lnTo>
                <a:lnTo>
                  <a:pt x="170" y="98"/>
                </a:lnTo>
                <a:lnTo>
                  <a:pt x="171" y="98"/>
                </a:lnTo>
                <a:lnTo>
                  <a:pt x="171" y="99"/>
                </a:lnTo>
                <a:lnTo>
                  <a:pt x="171" y="99"/>
                </a:lnTo>
                <a:lnTo>
                  <a:pt x="171" y="100"/>
                </a:lnTo>
                <a:lnTo>
                  <a:pt x="172" y="100"/>
                </a:lnTo>
                <a:lnTo>
                  <a:pt x="172" y="101"/>
                </a:lnTo>
                <a:lnTo>
                  <a:pt x="172" y="102"/>
                </a:lnTo>
                <a:lnTo>
                  <a:pt x="172" y="102"/>
                </a:lnTo>
                <a:lnTo>
                  <a:pt x="173" y="103"/>
                </a:lnTo>
                <a:lnTo>
                  <a:pt x="173" y="103"/>
                </a:lnTo>
                <a:lnTo>
                  <a:pt x="173" y="104"/>
                </a:lnTo>
                <a:lnTo>
                  <a:pt x="173" y="104"/>
                </a:lnTo>
                <a:lnTo>
                  <a:pt x="173" y="105"/>
                </a:lnTo>
                <a:lnTo>
                  <a:pt x="174" y="105"/>
                </a:lnTo>
                <a:lnTo>
                  <a:pt x="174" y="106"/>
                </a:lnTo>
                <a:lnTo>
                  <a:pt x="174" y="106"/>
                </a:lnTo>
                <a:lnTo>
                  <a:pt x="174" y="107"/>
                </a:lnTo>
                <a:lnTo>
                  <a:pt x="175" y="107"/>
                </a:lnTo>
                <a:lnTo>
                  <a:pt x="175" y="108"/>
                </a:lnTo>
                <a:lnTo>
                  <a:pt x="175" y="108"/>
                </a:lnTo>
                <a:lnTo>
                  <a:pt x="175" y="109"/>
                </a:lnTo>
                <a:lnTo>
                  <a:pt x="176" y="109"/>
                </a:lnTo>
                <a:lnTo>
                  <a:pt x="176" y="110"/>
                </a:lnTo>
                <a:lnTo>
                  <a:pt x="176" y="110"/>
                </a:lnTo>
                <a:lnTo>
                  <a:pt x="176" y="111"/>
                </a:lnTo>
                <a:lnTo>
                  <a:pt x="176" y="111"/>
                </a:lnTo>
                <a:lnTo>
                  <a:pt x="177" y="112"/>
                </a:lnTo>
                <a:lnTo>
                  <a:pt x="177" y="112"/>
                </a:lnTo>
                <a:lnTo>
                  <a:pt x="177" y="113"/>
                </a:lnTo>
                <a:lnTo>
                  <a:pt x="177" y="113"/>
                </a:lnTo>
                <a:lnTo>
                  <a:pt x="178" y="114"/>
                </a:lnTo>
                <a:lnTo>
                  <a:pt x="178" y="114"/>
                </a:lnTo>
                <a:lnTo>
                  <a:pt x="178" y="115"/>
                </a:lnTo>
                <a:lnTo>
                  <a:pt x="178" y="115"/>
                </a:lnTo>
                <a:lnTo>
                  <a:pt x="178" y="116"/>
                </a:lnTo>
                <a:lnTo>
                  <a:pt x="179" y="116"/>
                </a:lnTo>
                <a:lnTo>
                  <a:pt x="179" y="117"/>
                </a:lnTo>
                <a:lnTo>
                  <a:pt x="179" y="117"/>
                </a:lnTo>
                <a:lnTo>
                  <a:pt x="179" y="118"/>
                </a:lnTo>
                <a:lnTo>
                  <a:pt x="180" y="118"/>
                </a:lnTo>
                <a:lnTo>
                  <a:pt x="180" y="118"/>
                </a:lnTo>
                <a:lnTo>
                  <a:pt x="180" y="119"/>
                </a:lnTo>
                <a:lnTo>
                  <a:pt x="180" y="119"/>
                </a:lnTo>
                <a:lnTo>
                  <a:pt x="181" y="120"/>
                </a:lnTo>
                <a:lnTo>
                  <a:pt x="181" y="120"/>
                </a:lnTo>
                <a:lnTo>
                  <a:pt x="181" y="121"/>
                </a:lnTo>
                <a:lnTo>
                  <a:pt x="181" y="121"/>
                </a:lnTo>
                <a:lnTo>
                  <a:pt x="181" y="122"/>
                </a:lnTo>
                <a:lnTo>
                  <a:pt x="182" y="122"/>
                </a:lnTo>
                <a:lnTo>
                  <a:pt x="182" y="122"/>
                </a:lnTo>
                <a:lnTo>
                  <a:pt x="182" y="123"/>
                </a:lnTo>
                <a:lnTo>
                  <a:pt x="182" y="123"/>
                </a:lnTo>
                <a:lnTo>
                  <a:pt x="183" y="124"/>
                </a:lnTo>
                <a:lnTo>
                  <a:pt x="183" y="124"/>
                </a:lnTo>
                <a:lnTo>
                  <a:pt x="183" y="125"/>
                </a:lnTo>
                <a:lnTo>
                  <a:pt x="183" y="125"/>
                </a:lnTo>
                <a:lnTo>
                  <a:pt x="184" y="125"/>
                </a:lnTo>
                <a:lnTo>
                  <a:pt x="184" y="126"/>
                </a:lnTo>
                <a:lnTo>
                  <a:pt x="184" y="126"/>
                </a:lnTo>
                <a:lnTo>
                  <a:pt x="184" y="127"/>
                </a:lnTo>
                <a:lnTo>
                  <a:pt x="184" y="127"/>
                </a:lnTo>
                <a:lnTo>
                  <a:pt x="185" y="127"/>
                </a:lnTo>
                <a:lnTo>
                  <a:pt x="185" y="128"/>
                </a:lnTo>
                <a:lnTo>
                  <a:pt x="185" y="128"/>
                </a:lnTo>
                <a:lnTo>
                  <a:pt x="185" y="129"/>
                </a:lnTo>
                <a:lnTo>
                  <a:pt x="186" y="129"/>
                </a:lnTo>
                <a:lnTo>
                  <a:pt x="186" y="129"/>
                </a:lnTo>
                <a:lnTo>
                  <a:pt x="186" y="130"/>
                </a:lnTo>
                <a:lnTo>
                  <a:pt x="186" y="130"/>
                </a:lnTo>
                <a:lnTo>
                  <a:pt x="187" y="130"/>
                </a:lnTo>
                <a:lnTo>
                  <a:pt x="187" y="131"/>
                </a:lnTo>
                <a:lnTo>
                  <a:pt x="187" y="131"/>
                </a:lnTo>
                <a:lnTo>
                  <a:pt x="187" y="132"/>
                </a:lnTo>
                <a:lnTo>
                  <a:pt x="187" y="132"/>
                </a:lnTo>
                <a:lnTo>
                  <a:pt x="188" y="132"/>
                </a:lnTo>
                <a:lnTo>
                  <a:pt x="188" y="133"/>
                </a:lnTo>
                <a:lnTo>
                  <a:pt x="188" y="133"/>
                </a:lnTo>
                <a:lnTo>
                  <a:pt x="188" y="133"/>
                </a:lnTo>
                <a:lnTo>
                  <a:pt x="189" y="134"/>
                </a:lnTo>
                <a:lnTo>
                  <a:pt x="189" y="134"/>
                </a:lnTo>
                <a:lnTo>
                  <a:pt x="189" y="134"/>
                </a:lnTo>
                <a:lnTo>
                  <a:pt x="189" y="135"/>
                </a:lnTo>
                <a:lnTo>
                  <a:pt x="190" y="135"/>
                </a:lnTo>
                <a:lnTo>
                  <a:pt x="190" y="135"/>
                </a:lnTo>
                <a:lnTo>
                  <a:pt x="190" y="136"/>
                </a:lnTo>
                <a:lnTo>
                  <a:pt x="190" y="136"/>
                </a:lnTo>
                <a:lnTo>
                  <a:pt x="190" y="136"/>
                </a:lnTo>
                <a:lnTo>
                  <a:pt x="191" y="137"/>
                </a:lnTo>
                <a:lnTo>
                  <a:pt x="191" y="137"/>
                </a:lnTo>
                <a:lnTo>
                  <a:pt x="191" y="137"/>
                </a:lnTo>
                <a:lnTo>
                  <a:pt x="191" y="138"/>
                </a:lnTo>
                <a:lnTo>
                  <a:pt x="192" y="138"/>
                </a:lnTo>
                <a:lnTo>
                  <a:pt x="192" y="138"/>
                </a:lnTo>
                <a:lnTo>
                  <a:pt x="192" y="139"/>
                </a:lnTo>
                <a:lnTo>
                  <a:pt x="192" y="139"/>
                </a:lnTo>
                <a:lnTo>
                  <a:pt x="193" y="139"/>
                </a:lnTo>
                <a:lnTo>
                  <a:pt x="193" y="139"/>
                </a:lnTo>
                <a:lnTo>
                  <a:pt x="193" y="140"/>
                </a:lnTo>
                <a:lnTo>
                  <a:pt x="193" y="140"/>
                </a:lnTo>
                <a:lnTo>
                  <a:pt x="193" y="140"/>
                </a:lnTo>
                <a:lnTo>
                  <a:pt x="194" y="141"/>
                </a:lnTo>
                <a:lnTo>
                  <a:pt x="194" y="141"/>
                </a:lnTo>
                <a:lnTo>
                  <a:pt x="194" y="141"/>
                </a:lnTo>
                <a:lnTo>
                  <a:pt x="194" y="141"/>
                </a:lnTo>
                <a:lnTo>
                  <a:pt x="195" y="142"/>
                </a:lnTo>
                <a:lnTo>
                  <a:pt x="195" y="142"/>
                </a:lnTo>
                <a:lnTo>
                  <a:pt x="195" y="142"/>
                </a:lnTo>
                <a:lnTo>
                  <a:pt x="195" y="143"/>
                </a:lnTo>
                <a:lnTo>
                  <a:pt x="196" y="143"/>
                </a:lnTo>
                <a:lnTo>
                  <a:pt x="196" y="143"/>
                </a:lnTo>
                <a:lnTo>
                  <a:pt x="196" y="143"/>
                </a:lnTo>
                <a:lnTo>
                  <a:pt x="196" y="144"/>
                </a:lnTo>
                <a:lnTo>
                  <a:pt x="196" y="144"/>
                </a:lnTo>
                <a:lnTo>
                  <a:pt x="197" y="144"/>
                </a:lnTo>
                <a:lnTo>
                  <a:pt x="197" y="144"/>
                </a:lnTo>
                <a:lnTo>
                  <a:pt x="197" y="145"/>
                </a:lnTo>
                <a:lnTo>
                  <a:pt x="197" y="145"/>
                </a:lnTo>
                <a:lnTo>
                  <a:pt x="198" y="145"/>
                </a:lnTo>
                <a:lnTo>
                  <a:pt x="198" y="145"/>
                </a:lnTo>
                <a:lnTo>
                  <a:pt x="198" y="146"/>
                </a:lnTo>
                <a:lnTo>
                  <a:pt x="198" y="146"/>
                </a:lnTo>
                <a:lnTo>
                  <a:pt x="199" y="146"/>
                </a:lnTo>
                <a:lnTo>
                  <a:pt x="199" y="146"/>
                </a:lnTo>
                <a:lnTo>
                  <a:pt x="199" y="146"/>
                </a:lnTo>
                <a:lnTo>
                  <a:pt x="199" y="147"/>
                </a:lnTo>
                <a:lnTo>
                  <a:pt x="199" y="147"/>
                </a:lnTo>
                <a:lnTo>
                  <a:pt x="200" y="147"/>
                </a:lnTo>
                <a:lnTo>
                  <a:pt x="200" y="147"/>
                </a:lnTo>
                <a:lnTo>
                  <a:pt x="200" y="148"/>
                </a:lnTo>
                <a:lnTo>
                  <a:pt x="200" y="148"/>
                </a:lnTo>
                <a:lnTo>
                  <a:pt x="201" y="148"/>
                </a:lnTo>
                <a:lnTo>
                  <a:pt x="201" y="148"/>
                </a:lnTo>
                <a:lnTo>
                  <a:pt x="201" y="148"/>
                </a:lnTo>
                <a:lnTo>
                  <a:pt x="201" y="149"/>
                </a:lnTo>
                <a:lnTo>
                  <a:pt x="202" y="149"/>
                </a:lnTo>
                <a:lnTo>
                  <a:pt x="202" y="149"/>
                </a:lnTo>
                <a:lnTo>
                  <a:pt x="202" y="149"/>
                </a:lnTo>
                <a:lnTo>
                  <a:pt x="202" y="149"/>
                </a:lnTo>
                <a:lnTo>
                  <a:pt x="202" y="150"/>
                </a:lnTo>
                <a:lnTo>
                  <a:pt x="203" y="150"/>
                </a:lnTo>
                <a:lnTo>
                  <a:pt x="203" y="150"/>
                </a:lnTo>
                <a:lnTo>
                  <a:pt x="203" y="150"/>
                </a:lnTo>
                <a:lnTo>
                  <a:pt x="203" y="150"/>
                </a:lnTo>
                <a:lnTo>
                  <a:pt x="204" y="151"/>
                </a:lnTo>
                <a:lnTo>
                  <a:pt x="204" y="151"/>
                </a:lnTo>
                <a:lnTo>
                  <a:pt x="204" y="151"/>
                </a:lnTo>
                <a:lnTo>
                  <a:pt x="204" y="151"/>
                </a:lnTo>
                <a:lnTo>
                  <a:pt x="205" y="151"/>
                </a:lnTo>
                <a:lnTo>
                  <a:pt x="205" y="151"/>
                </a:lnTo>
                <a:lnTo>
                  <a:pt x="205" y="152"/>
                </a:lnTo>
                <a:lnTo>
                  <a:pt x="205" y="152"/>
                </a:lnTo>
                <a:lnTo>
                  <a:pt x="205" y="152"/>
                </a:lnTo>
                <a:lnTo>
                  <a:pt x="206" y="152"/>
                </a:lnTo>
                <a:lnTo>
                  <a:pt x="206" y="152"/>
                </a:lnTo>
                <a:lnTo>
                  <a:pt x="206" y="152"/>
                </a:lnTo>
                <a:lnTo>
                  <a:pt x="206" y="153"/>
                </a:lnTo>
                <a:lnTo>
                  <a:pt x="207" y="153"/>
                </a:lnTo>
                <a:lnTo>
                  <a:pt x="207" y="153"/>
                </a:lnTo>
                <a:lnTo>
                  <a:pt x="207" y="153"/>
                </a:lnTo>
                <a:lnTo>
                  <a:pt x="207" y="153"/>
                </a:lnTo>
                <a:lnTo>
                  <a:pt x="208" y="153"/>
                </a:lnTo>
                <a:lnTo>
                  <a:pt x="208" y="153"/>
                </a:lnTo>
                <a:lnTo>
                  <a:pt x="208" y="154"/>
                </a:lnTo>
                <a:lnTo>
                  <a:pt x="208" y="154"/>
                </a:lnTo>
                <a:lnTo>
                  <a:pt x="208" y="154"/>
                </a:lnTo>
                <a:lnTo>
                  <a:pt x="209" y="154"/>
                </a:lnTo>
                <a:lnTo>
                  <a:pt x="209" y="154"/>
                </a:lnTo>
                <a:lnTo>
                  <a:pt x="209" y="154"/>
                </a:lnTo>
                <a:lnTo>
                  <a:pt x="209" y="154"/>
                </a:lnTo>
                <a:lnTo>
                  <a:pt x="210" y="155"/>
                </a:lnTo>
                <a:lnTo>
                  <a:pt x="210" y="155"/>
                </a:lnTo>
                <a:lnTo>
                  <a:pt x="210" y="155"/>
                </a:lnTo>
                <a:lnTo>
                  <a:pt x="210" y="155"/>
                </a:lnTo>
                <a:lnTo>
                  <a:pt x="210" y="155"/>
                </a:lnTo>
                <a:lnTo>
                  <a:pt x="211" y="155"/>
                </a:lnTo>
                <a:lnTo>
                  <a:pt x="211" y="155"/>
                </a:lnTo>
                <a:lnTo>
                  <a:pt x="211" y="156"/>
                </a:lnTo>
                <a:lnTo>
                  <a:pt x="211" y="156"/>
                </a:lnTo>
                <a:lnTo>
                  <a:pt x="212" y="156"/>
                </a:lnTo>
                <a:lnTo>
                  <a:pt x="212" y="156"/>
                </a:lnTo>
                <a:lnTo>
                  <a:pt x="212" y="156"/>
                </a:lnTo>
                <a:lnTo>
                  <a:pt x="212" y="156"/>
                </a:lnTo>
                <a:lnTo>
                  <a:pt x="213" y="156"/>
                </a:lnTo>
                <a:lnTo>
                  <a:pt x="213" y="156"/>
                </a:lnTo>
                <a:lnTo>
                  <a:pt x="213" y="156"/>
                </a:lnTo>
                <a:lnTo>
                  <a:pt x="213" y="157"/>
                </a:lnTo>
                <a:lnTo>
                  <a:pt x="213" y="157"/>
                </a:lnTo>
                <a:lnTo>
                  <a:pt x="214" y="157"/>
                </a:lnTo>
                <a:lnTo>
                  <a:pt x="214" y="157"/>
                </a:lnTo>
                <a:lnTo>
                  <a:pt x="214" y="157"/>
                </a:lnTo>
                <a:lnTo>
                  <a:pt x="214" y="157"/>
                </a:lnTo>
                <a:lnTo>
                  <a:pt x="215" y="157"/>
                </a:lnTo>
                <a:lnTo>
                  <a:pt x="215" y="157"/>
                </a:lnTo>
                <a:lnTo>
                  <a:pt x="215" y="157"/>
                </a:lnTo>
                <a:lnTo>
                  <a:pt x="215" y="157"/>
                </a:lnTo>
                <a:lnTo>
                  <a:pt x="216" y="158"/>
                </a:lnTo>
                <a:lnTo>
                  <a:pt x="216" y="158"/>
                </a:lnTo>
                <a:lnTo>
                  <a:pt x="216" y="158"/>
                </a:lnTo>
                <a:lnTo>
                  <a:pt x="216" y="158"/>
                </a:lnTo>
                <a:lnTo>
                  <a:pt x="216" y="158"/>
                </a:lnTo>
                <a:lnTo>
                  <a:pt x="217" y="158"/>
                </a:lnTo>
                <a:lnTo>
                  <a:pt x="217" y="158"/>
                </a:lnTo>
                <a:lnTo>
                  <a:pt x="217" y="158"/>
                </a:lnTo>
                <a:lnTo>
                  <a:pt x="217" y="158"/>
                </a:lnTo>
                <a:lnTo>
                  <a:pt x="218" y="158"/>
                </a:lnTo>
                <a:lnTo>
                  <a:pt x="218" y="158"/>
                </a:lnTo>
                <a:lnTo>
                  <a:pt x="218" y="159"/>
                </a:lnTo>
                <a:lnTo>
                  <a:pt x="218" y="159"/>
                </a:lnTo>
                <a:lnTo>
                  <a:pt x="219" y="159"/>
                </a:lnTo>
                <a:lnTo>
                  <a:pt x="219" y="159"/>
                </a:lnTo>
                <a:lnTo>
                  <a:pt x="219" y="159"/>
                </a:lnTo>
                <a:lnTo>
                  <a:pt x="219" y="159"/>
                </a:lnTo>
                <a:lnTo>
                  <a:pt x="219" y="159"/>
                </a:lnTo>
                <a:lnTo>
                  <a:pt x="220" y="159"/>
                </a:lnTo>
                <a:lnTo>
                  <a:pt x="220" y="159"/>
                </a:lnTo>
                <a:lnTo>
                  <a:pt x="220" y="159"/>
                </a:lnTo>
                <a:lnTo>
                  <a:pt x="220" y="15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47" name="Text Box 499"/>
          <p:cNvSpPr txBox="1">
            <a:spLocks noChangeArrowheads="1"/>
          </p:cNvSpPr>
          <p:nvPr/>
        </p:nvSpPr>
        <p:spPr bwMode="auto">
          <a:xfrm rot="10800000">
            <a:off x="14097000" y="13301663"/>
            <a:ext cx="396875" cy="1971675"/>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nchorCtr="1">
            <a:spAutoFit/>
          </a:bodyPr>
          <a:lstStyle/>
          <a:p>
            <a:pPr algn="ctr">
              <a:spcBef>
                <a:spcPct val="50000"/>
              </a:spcBef>
            </a:pPr>
            <a:r>
              <a:rPr lang="en-US" sz="1400"/>
              <a:t>Number of Cases</a:t>
            </a:r>
          </a:p>
        </p:txBody>
      </p:sp>
      <p:sp>
        <p:nvSpPr>
          <p:cNvPr id="2548" name="Text Box 500"/>
          <p:cNvSpPr txBox="1">
            <a:spLocks noChangeArrowheads="1"/>
          </p:cNvSpPr>
          <p:nvPr/>
        </p:nvSpPr>
        <p:spPr bwMode="auto">
          <a:xfrm>
            <a:off x="14892338" y="15638463"/>
            <a:ext cx="1503362" cy="30480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400"/>
              <a:t>Peak CPX HR</a:t>
            </a:r>
          </a:p>
        </p:txBody>
      </p:sp>
      <p:sp>
        <p:nvSpPr>
          <p:cNvPr id="2549" name="Text Box 501"/>
          <p:cNvSpPr txBox="1">
            <a:spLocks noChangeArrowheads="1"/>
          </p:cNvSpPr>
          <p:nvPr/>
        </p:nvSpPr>
        <p:spPr bwMode="auto">
          <a:xfrm>
            <a:off x="14641513" y="12877800"/>
            <a:ext cx="1943100" cy="30480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400"/>
              <a:t>MTWA HR ≥105</a:t>
            </a:r>
          </a:p>
        </p:txBody>
      </p:sp>
      <p:sp>
        <p:nvSpPr>
          <p:cNvPr id="2550" name="Text Box 502"/>
          <p:cNvSpPr txBox="1">
            <a:spLocks noChangeArrowheads="1"/>
          </p:cNvSpPr>
          <p:nvPr/>
        </p:nvSpPr>
        <p:spPr bwMode="auto">
          <a:xfrm>
            <a:off x="14249400" y="14149388"/>
            <a:ext cx="449263" cy="274637"/>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b="0"/>
              <a:t>10</a:t>
            </a:r>
          </a:p>
        </p:txBody>
      </p:sp>
      <p:sp>
        <p:nvSpPr>
          <p:cNvPr id="2551" name="Text Box 503"/>
          <p:cNvSpPr txBox="1">
            <a:spLocks noChangeArrowheads="1"/>
          </p:cNvSpPr>
          <p:nvPr/>
        </p:nvSpPr>
        <p:spPr bwMode="auto">
          <a:xfrm>
            <a:off x="14249400" y="13601700"/>
            <a:ext cx="415925" cy="274638"/>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b="0"/>
              <a:t>15</a:t>
            </a:r>
          </a:p>
        </p:txBody>
      </p:sp>
      <p:sp>
        <p:nvSpPr>
          <p:cNvPr id="2552" name="Text Box 504"/>
          <p:cNvSpPr txBox="1">
            <a:spLocks noChangeArrowheads="1"/>
          </p:cNvSpPr>
          <p:nvPr/>
        </p:nvSpPr>
        <p:spPr bwMode="auto">
          <a:xfrm>
            <a:off x="14401800" y="14714538"/>
            <a:ext cx="296863" cy="274637"/>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b="0"/>
              <a:t>5</a:t>
            </a:r>
          </a:p>
        </p:txBody>
      </p:sp>
      <p:sp>
        <p:nvSpPr>
          <p:cNvPr id="2553" name="Text Box 505"/>
          <p:cNvSpPr txBox="1">
            <a:spLocks noChangeArrowheads="1"/>
          </p:cNvSpPr>
          <p:nvPr/>
        </p:nvSpPr>
        <p:spPr bwMode="auto">
          <a:xfrm>
            <a:off x="14401800" y="15290800"/>
            <a:ext cx="296863" cy="274638"/>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b="0"/>
              <a:t>0</a:t>
            </a:r>
          </a:p>
        </p:txBody>
      </p:sp>
      <p:sp>
        <p:nvSpPr>
          <p:cNvPr id="2557" name="Text Box 509"/>
          <p:cNvSpPr txBox="1">
            <a:spLocks noChangeArrowheads="1"/>
          </p:cNvSpPr>
          <p:nvPr/>
        </p:nvSpPr>
        <p:spPr bwMode="auto">
          <a:xfrm>
            <a:off x="20658138" y="9561513"/>
            <a:ext cx="6256337" cy="3667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         How to transmit your poster file for printing</a:t>
            </a:r>
          </a:p>
        </p:txBody>
      </p:sp>
      <p:sp>
        <p:nvSpPr>
          <p:cNvPr id="2558" name="Text Box 510"/>
          <p:cNvSpPr txBox="1">
            <a:spLocks noChangeArrowheads="1"/>
          </p:cNvSpPr>
          <p:nvPr/>
        </p:nvSpPr>
        <p:spPr bwMode="auto">
          <a:xfrm>
            <a:off x="20648613" y="12457113"/>
            <a:ext cx="6262687" cy="3667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         Contact information</a:t>
            </a:r>
          </a:p>
        </p:txBody>
      </p:sp>
      <p:sp>
        <p:nvSpPr>
          <p:cNvPr id="2559" name="Text Box 511"/>
          <p:cNvSpPr txBox="1">
            <a:spLocks noChangeArrowheads="1"/>
          </p:cNvSpPr>
          <p:nvPr/>
        </p:nvSpPr>
        <p:spPr bwMode="auto">
          <a:xfrm>
            <a:off x="20955000" y="10207625"/>
            <a:ext cx="5692775" cy="200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a:latin typeface="Arial Narrow" pitchFamily="34" charset="0"/>
              </a:rPr>
              <a:t>Ordering  your poster:</a:t>
            </a:r>
          </a:p>
          <a:p>
            <a:r>
              <a:rPr lang="en-US" sz="1400" b="0">
                <a:latin typeface="Arial Narrow" pitchFamily="34" charset="0"/>
              </a:rPr>
              <a:t>Go to </a:t>
            </a:r>
            <a:r>
              <a:rPr lang="en-US" sz="1400" u="sng">
                <a:solidFill>
                  <a:schemeClr val="hlink"/>
                </a:solidFill>
                <a:latin typeface="Arial Narrow" pitchFamily="34" charset="0"/>
              </a:rPr>
              <a:t>www.</a:t>
            </a:r>
            <a:r>
              <a:rPr lang="en-US" sz="1400" u="sng">
                <a:latin typeface="Arial Narrow" pitchFamily="34" charset="0"/>
                <a:hlinkClick r:id="rId3"/>
              </a:rPr>
              <a:t>posters4research.com</a:t>
            </a:r>
            <a:r>
              <a:rPr lang="en-US" sz="1400" b="0">
                <a:latin typeface="Arial Narrow" pitchFamily="34" charset="0"/>
              </a:rPr>
              <a:t> and click on </a:t>
            </a:r>
            <a:r>
              <a:rPr lang="en-US" sz="1400">
                <a:latin typeface="Arial Narrow" pitchFamily="34" charset="0"/>
              </a:rPr>
              <a:t>Order Form</a:t>
            </a:r>
            <a:endParaRPr lang="en-US" sz="1400" b="0">
              <a:latin typeface="Arial Narrow" pitchFamily="34" charset="0"/>
            </a:endParaRPr>
          </a:p>
          <a:p>
            <a:r>
              <a:rPr lang="en-US" sz="1400" b="0">
                <a:latin typeface="Arial Narrow" pitchFamily="34" charset="0"/>
              </a:rPr>
              <a:t>Fill in the form and your file(s) will be automatically uploaded. </a:t>
            </a:r>
          </a:p>
          <a:p>
            <a:r>
              <a:rPr lang="en-US" sz="1400" b="0">
                <a:latin typeface="Arial Narrow" pitchFamily="34" charset="0"/>
              </a:rPr>
              <a:t>You will receive a conformation via e-mail.</a:t>
            </a:r>
          </a:p>
          <a:p>
            <a:endParaRPr lang="en-US" sz="1400" b="0">
              <a:latin typeface="Arial Narrow" pitchFamily="34" charset="0"/>
            </a:endParaRPr>
          </a:p>
          <a:p>
            <a:r>
              <a:rPr lang="en-US" sz="1400" b="0">
                <a:latin typeface="Arial Narrow" pitchFamily="34" charset="0"/>
              </a:rPr>
              <a:t>Live support is available during normal working hours</a:t>
            </a:r>
          </a:p>
          <a:p>
            <a:r>
              <a:rPr lang="en-US" sz="1400" b="0">
                <a:latin typeface="Arial Narrow" pitchFamily="34" charset="0"/>
              </a:rPr>
              <a:t>Monday through Friday (Eastern Time)</a:t>
            </a:r>
          </a:p>
          <a:p>
            <a:r>
              <a:rPr lang="en-US" sz="1400" b="0">
                <a:latin typeface="Arial Narrow" pitchFamily="34" charset="0"/>
              </a:rPr>
              <a:t>.</a:t>
            </a:r>
          </a:p>
          <a:p>
            <a:r>
              <a:rPr lang="en-US" sz="1400" b="0">
                <a:latin typeface="Arial Narrow" pitchFamily="34" charset="0"/>
              </a:rPr>
              <a:t>You can email us at </a:t>
            </a:r>
            <a:r>
              <a:rPr lang="en-US" sz="1400" u="sng">
                <a:solidFill>
                  <a:schemeClr val="hlink"/>
                </a:solidFill>
                <a:latin typeface="Arial Narrow" pitchFamily="34" charset="0"/>
              </a:rPr>
              <a:t>services@</a:t>
            </a:r>
            <a:r>
              <a:rPr lang="en-US" sz="1400" u="sng">
                <a:latin typeface="Arial Narrow" pitchFamily="34" charset="0"/>
                <a:hlinkClick r:id="rId3"/>
              </a:rPr>
              <a:t>posters4research.com</a:t>
            </a:r>
            <a:r>
              <a:rPr lang="en-US" sz="1400" b="0">
                <a:latin typeface="Arial Narrow" pitchFamily="34" charset="0"/>
              </a:rPr>
              <a:t> or call us at 201-945-6787</a:t>
            </a:r>
            <a:r>
              <a:rPr lang="en-US" sz="1400">
                <a:latin typeface="Arial Narrow" pitchFamily="34" charset="0"/>
              </a:rPr>
              <a:t>.</a:t>
            </a:r>
          </a:p>
        </p:txBody>
      </p:sp>
      <p:sp>
        <p:nvSpPr>
          <p:cNvPr id="2560" name="Text Box 512"/>
          <p:cNvSpPr txBox="1">
            <a:spLocks noChangeArrowheads="1"/>
          </p:cNvSpPr>
          <p:nvPr/>
        </p:nvSpPr>
        <p:spPr bwMode="auto">
          <a:xfrm>
            <a:off x="20955000" y="13128625"/>
            <a:ext cx="5413375" cy="243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a:latin typeface="Arial Narrow" pitchFamily="34" charset="0"/>
              </a:rPr>
              <a:t>P&amp;D Display Graphics, LLC</a:t>
            </a:r>
            <a:br>
              <a:rPr lang="en-US" sz="1400">
                <a:latin typeface="Arial Narrow" pitchFamily="34" charset="0"/>
              </a:rPr>
            </a:br>
            <a:endParaRPr lang="en-US" sz="1400" b="0">
              <a:latin typeface="Arial Narrow" pitchFamily="34" charset="0"/>
            </a:endParaRPr>
          </a:p>
          <a:p>
            <a:r>
              <a:rPr lang="en-US" sz="1400" b="0">
                <a:latin typeface="Arial Narrow" pitchFamily="34" charset="0"/>
              </a:rPr>
              <a:t>700 Grand Avenue</a:t>
            </a:r>
          </a:p>
          <a:p>
            <a:r>
              <a:rPr lang="en-US" sz="1400" b="0">
                <a:latin typeface="Arial Narrow" pitchFamily="34" charset="0"/>
              </a:rPr>
              <a:t>Suite 11</a:t>
            </a:r>
          </a:p>
          <a:p>
            <a:r>
              <a:rPr lang="en-US" sz="1400" b="0">
                <a:latin typeface="Arial Narrow" pitchFamily="34" charset="0"/>
              </a:rPr>
              <a:t>Ridgefield, NJ 07657</a:t>
            </a:r>
            <a:br>
              <a:rPr lang="en-US" sz="1400" b="0">
                <a:latin typeface="Arial Narrow" pitchFamily="34" charset="0"/>
              </a:rPr>
            </a:br>
            <a:r>
              <a:rPr lang="en-US" sz="1400" b="0">
                <a:latin typeface="Arial Narrow" pitchFamily="34" charset="0"/>
              </a:rPr>
              <a:t/>
            </a:r>
            <a:br>
              <a:rPr lang="en-US" sz="1400" b="0">
                <a:latin typeface="Arial Narrow" pitchFamily="34" charset="0"/>
              </a:rPr>
            </a:br>
            <a:r>
              <a:rPr lang="en-US" sz="1400" b="0">
                <a:latin typeface="Arial Narrow" pitchFamily="34" charset="0"/>
              </a:rPr>
              <a:t>Telephone: 201-945-6787</a:t>
            </a:r>
            <a:br>
              <a:rPr lang="en-US" sz="1400" b="0">
                <a:latin typeface="Arial Narrow" pitchFamily="34" charset="0"/>
              </a:rPr>
            </a:br>
            <a:r>
              <a:rPr lang="en-US" sz="1400" b="0">
                <a:latin typeface="Arial Narrow" pitchFamily="34" charset="0"/>
              </a:rPr>
              <a:t>E-mail: </a:t>
            </a:r>
            <a:r>
              <a:rPr lang="en-US" sz="1400" u="sng">
                <a:solidFill>
                  <a:schemeClr val="hlink"/>
                </a:solidFill>
                <a:latin typeface="Arial Narrow" pitchFamily="34" charset="0"/>
              </a:rPr>
              <a:t>services@</a:t>
            </a:r>
            <a:r>
              <a:rPr lang="en-US" sz="1400" u="sng">
                <a:latin typeface="Arial Narrow" pitchFamily="34" charset="0"/>
                <a:hlinkClick r:id="rId3"/>
              </a:rPr>
              <a:t>posters4research.com</a:t>
            </a:r>
            <a:endParaRPr lang="en-US" sz="1400" b="0">
              <a:latin typeface="Arial Narrow" pitchFamily="34" charset="0"/>
            </a:endParaRPr>
          </a:p>
          <a:p>
            <a:r>
              <a:rPr lang="en-US" sz="1400" b="0">
                <a:latin typeface="Arial Narrow" pitchFamily="34" charset="0"/>
              </a:rPr>
              <a:t>Attribution: </a:t>
            </a:r>
          </a:p>
          <a:p>
            <a:r>
              <a:rPr lang="en-US" sz="1400" b="0">
                <a:latin typeface="Arial Narrow" pitchFamily="34" charset="0"/>
              </a:rPr>
              <a:t>Purrington, C.B. 2006. Advice on designing scientific posters. </a:t>
            </a:r>
          </a:p>
          <a:p>
            <a:endParaRPr lang="en-US" sz="1400" b="0">
              <a:latin typeface="Arial Narrow" pitchFamily="34" charset="0"/>
            </a:endParaRPr>
          </a:p>
        </p:txBody>
      </p:sp>
      <p:sp>
        <p:nvSpPr>
          <p:cNvPr id="2561" name="Rectangle 513"/>
          <p:cNvSpPr>
            <a:spLocks noChangeArrowheads="1"/>
          </p:cNvSpPr>
          <p:nvPr/>
        </p:nvSpPr>
        <p:spPr bwMode="auto">
          <a:xfrm>
            <a:off x="30935613" y="11749088"/>
            <a:ext cx="15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b="0"/>
          </a:p>
        </p:txBody>
      </p:sp>
      <p:sp>
        <p:nvSpPr>
          <p:cNvPr id="2562" name="Text Box 514"/>
          <p:cNvSpPr txBox="1">
            <a:spLocks noChangeArrowheads="1"/>
          </p:cNvSpPr>
          <p:nvPr/>
        </p:nvSpPr>
        <p:spPr bwMode="auto">
          <a:xfrm>
            <a:off x="20670838" y="2819400"/>
            <a:ext cx="6237287" cy="3667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     Design review suggestions</a:t>
            </a:r>
          </a:p>
        </p:txBody>
      </p:sp>
      <p:sp>
        <p:nvSpPr>
          <p:cNvPr id="2563" name="Text Box 515"/>
          <p:cNvSpPr txBox="1">
            <a:spLocks noChangeArrowheads="1"/>
          </p:cNvSpPr>
          <p:nvPr/>
        </p:nvSpPr>
        <p:spPr bwMode="auto">
          <a:xfrm>
            <a:off x="20955000" y="3476625"/>
            <a:ext cx="5676900" cy="370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400" i="1">
                <a:solidFill>
                  <a:srgbClr val="800000"/>
                </a:solidFill>
                <a:latin typeface="Arial Narrow" pitchFamily="34" charset="0"/>
              </a:rPr>
              <a:t>Less is More - </a:t>
            </a:r>
            <a:r>
              <a:rPr lang="en-US" sz="1400" b="0">
                <a:latin typeface="Arial Narrow" pitchFamily="34" charset="0"/>
              </a:rPr>
              <a:t> Try to keep your word count as low as possible to maximize the chance that viewers will actually read your poster: shoot for 800 words or less.</a:t>
            </a:r>
          </a:p>
          <a:p>
            <a:pPr eaLnBrk="0" hangingPunct="0"/>
            <a:endParaRPr lang="en-US" sz="1400" b="0">
              <a:latin typeface="Arial Narrow" pitchFamily="34" charset="0"/>
            </a:endParaRPr>
          </a:p>
          <a:p>
            <a:pPr eaLnBrk="0" hangingPunct="0"/>
            <a:r>
              <a:rPr lang="en-US" sz="1400" i="1">
                <a:solidFill>
                  <a:srgbClr val="800000"/>
                </a:solidFill>
                <a:latin typeface="Arial Narrow" pitchFamily="34" charset="0"/>
              </a:rPr>
              <a:t>Use your real estate wisely –</a:t>
            </a:r>
            <a:r>
              <a:rPr lang="en-US" sz="1400" b="0">
                <a:latin typeface="Arial Narrow" pitchFamily="34" charset="0"/>
              </a:rPr>
              <a:t> demote less important sections (that few people read) to the undesirable real estate at the bottom portion of your poster, freeing up the right-hand column area for your Conclusions </a:t>
            </a:r>
          </a:p>
          <a:p>
            <a:pPr eaLnBrk="0" hangingPunct="0"/>
            <a:endParaRPr lang="en-US" sz="1400" b="0">
              <a:latin typeface="Arial Narrow" pitchFamily="34" charset="0"/>
            </a:endParaRPr>
          </a:p>
          <a:p>
            <a:pPr eaLnBrk="0" hangingPunct="0"/>
            <a:r>
              <a:rPr lang="en-US" sz="1400" i="1">
                <a:solidFill>
                  <a:srgbClr val="800000"/>
                </a:solidFill>
                <a:latin typeface="Arial Narrow" pitchFamily="34" charset="0"/>
              </a:rPr>
              <a:t>Font Size –</a:t>
            </a:r>
            <a:r>
              <a:rPr lang="en-US" sz="1400" b="0">
                <a:latin typeface="Arial Narrow" pitchFamily="34" charset="0"/>
              </a:rPr>
              <a:t> All information should be legible from six feet do not forget this includes labels on whatever charts and graphs you may incorporate in your poster</a:t>
            </a:r>
          </a:p>
          <a:p>
            <a:pPr eaLnBrk="0" hangingPunct="0"/>
            <a:endParaRPr lang="en-US" sz="1400" b="0">
              <a:latin typeface="Arial Narrow" pitchFamily="34" charset="0"/>
            </a:endParaRPr>
          </a:p>
          <a:p>
            <a:pPr eaLnBrk="0" hangingPunct="0"/>
            <a:r>
              <a:rPr lang="en-US" sz="1400" i="1">
                <a:solidFill>
                  <a:srgbClr val="800000"/>
                </a:solidFill>
                <a:latin typeface="Arial Narrow" pitchFamily="34" charset="0"/>
              </a:rPr>
              <a:t>Do not proof your own work – </a:t>
            </a:r>
            <a:r>
              <a:rPr lang="en-US" sz="1400" b="0">
                <a:latin typeface="Arial Narrow" pitchFamily="34" charset="0"/>
              </a:rPr>
              <a:t>This very important</a:t>
            </a:r>
          </a:p>
          <a:p>
            <a:pPr eaLnBrk="0" hangingPunct="0"/>
            <a:endParaRPr lang="en-US" sz="1400" b="0">
              <a:latin typeface="Arial Narrow" pitchFamily="34" charset="0"/>
            </a:endParaRPr>
          </a:p>
          <a:p>
            <a:pPr eaLnBrk="0" hangingPunct="0"/>
            <a:r>
              <a:rPr lang="en-US" sz="1400" i="1">
                <a:solidFill>
                  <a:srgbClr val="800000"/>
                </a:solidFill>
                <a:latin typeface="Arial Narrow" pitchFamily="34" charset="0"/>
              </a:rPr>
              <a:t>The rough draft process -</a:t>
            </a:r>
            <a:r>
              <a:rPr lang="en-US" sz="1400" b="0">
                <a:latin typeface="Arial Narrow" pitchFamily="34" charset="0"/>
              </a:rPr>
              <a:t> Rough drafts are especially helpful. Remember you have been intimately involved in your project and may assume as obvious information others may not follow. Find volunteers to look at your poster when you are </a:t>
            </a:r>
            <a:r>
              <a:rPr lang="en-US" sz="1400" b="0" i="1">
                <a:latin typeface="Arial Narrow" pitchFamily="34" charset="0"/>
              </a:rPr>
              <a:t>not </a:t>
            </a:r>
            <a:r>
              <a:rPr lang="en-US" sz="1400" b="0">
                <a:latin typeface="Arial Narrow" pitchFamily="34" charset="0"/>
              </a:rPr>
              <a:t> present--ask them to leave their suggestions on small Post-Its. Ask them to comment on word count, prose style, idea flow, figure clarity, font size, spelling, etc.</a:t>
            </a:r>
          </a:p>
        </p:txBody>
      </p:sp>
      <p:sp>
        <p:nvSpPr>
          <p:cNvPr id="2564" name="Text Box 516"/>
          <p:cNvSpPr txBox="1">
            <a:spLocks noChangeArrowheads="1"/>
          </p:cNvSpPr>
          <p:nvPr/>
        </p:nvSpPr>
        <p:spPr bwMode="auto">
          <a:xfrm>
            <a:off x="20651788" y="7504113"/>
            <a:ext cx="6262687" cy="3667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a:solidFill>
                  <a:schemeClr val="bg1"/>
                </a:solidFill>
                <a:latin typeface="Arial Narrow" pitchFamily="34" charset="0"/>
              </a:rPr>
              <a:t>     We are there for you…</a:t>
            </a:r>
          </a:p>
        </p:txBody>
      </p:sp>
      <p:sp>
        <p:nvSpPr>
          <p:cNvPr id="2565" name="Text Box 517"/>
          <p:cNvSpPr txBox="1">
            <a:spLocks noChangeArrowheads="1"/>
          </p:cNvSpPr>
          <p:nvPr/>
        </p:nvSpPr>
        <p:spPr bwMode="auto">
          <a:xfrm>
            <a:off x="20955000" y="8162925"/>
            <a:ext cx="5691188" cy="115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400" b="0">
                <a:latin typeface="Arial Narrow" pitchFamily="34" charset="0"/>
              </a:rPr>
              <a:t>Don’t have the time or the desire to create your poster? We can do it for you just call </a:t>
            </a:r>
            <a:r>
              <a:rPr lang="en-US" sz="1400">
                <a:latin typeface="Arial Narrow" pitchFamily="34" charset="0"/>
              </a:rPr>
              <a:t>201-945-6787</a:t>
            </a:r>
            <a:r>
              <a:rPr lang="en-US" sz="1400" b="0">
                <a:latin typeface="Arial Narrow" pitchFamily="34" charset="0"/>
              </a:rPr>
              <a:t> to discuss your project </a:t>
            </a:r>
          </a:p>
          <a:p>
            <a:pPr eaLnBrk="0" hangingPunct="0"/>
            <a:endParaRPr lang="en-US" sz="1400" b="0">
              <a:latin typeface="Arial Narrow" pitchFamily="34" charset="0"/>
            </a:endParaRPr>
          </a:p>
          <a:p>
            <a:pPr eaLnBrk="0" hangingPunct="0"/>
            <a:r>
              <a:rPr lang="en-US" sz="1400" b="0">
                <a:latin typeface="Arial Narrow" pitchFamily="34" charset="0"/>
              </a:rPr>
              <a:t>Have questions about how to setup your poster? We are here to help please feel free to call or email us any time.</a:t>
            </a:r>
          </a:p>
        </p:txBody>
      </p:sp>
    </p:spTree>
  </p:cSld>
  <p:clrMapOvr>
    <a:masterClrMapping/>
  </p:clrMapOvr>
</p:sld>
</file>

<file path=ppt/theme/theme1.xml><?xml version="1.0" encoding="utf-8"?>
<a:theme xmlns:a="http://schemas.openxmlformats.org/drawingml/2006/main" name="Custom Design">
  <a:themeElements>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2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5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3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Custom Design">
  <a:themeElements>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6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6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TotalTime>
  <Words>910</Words>
  <Application>Microsoft Office PowerPoint</Application>
  <PresentationFormat>Custom</PresentationFormat>
  <Paragraphs>145</Paragraphs>
  <Slides>1</Slides>
  <Notes>1</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1</vt:i4>
      </vt:variant>
    </vt:vector>
  </HeadingPairs>
  <TitlesOfParts>
    <vt:vector size="13" baseType="lpstr">
      <vt:lpstr>Arial</vt:lpstr>
      <vt:lpstr>Arial Black</vt:lpstr>
      <vt:lpstr>Comic Sans MS</vt:lpstr>
      <vt:lpstr>Arial Narrow</vt:lpstr>
      <vt:lpstr>Times</vt:lpstr>
      <vt:lpstr>Times New Roman</vt:lpstr>
      <vt:lpstr>Custom Design</vt:lpstr>
      <vt:lpstr>2_Custom Design</vt:lpstr>
      <vt:lpstr>4_Custom Design</vt:lpstr>
      <vt:lpstr>5_Custom Design</vt:lpstr>
      <vt:lpstr>3_Custom Design</vt:lpstr>
      <vt:lpstr>6_Custom Design</vt:lpstr>
      <vt:lpstr>PowerPoint Presentation</vt:lpstr>
    </vt:vector>
  </TitlesOfParts>
  <Company>P&amp;D Display Graphics LLC</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Perry Stein</dc:creator>
  <dc:description>For output services or help using this template go to:_x000d_
www.posters4research.com_x000d_
copyright of P&amp;D Display Graphics, LLC</dc:description>
  <cp:lastModifiedBy>Perry Stein</cp:lastModifiedBy>
  <cp:revision>8</cp:revision>
  <dcterms:created xsi:type="dcterms:W3CDTF">2007-08-02T17:18:53Z</dcterms:created>
  <dcterms:modified xsi:type="dcterms:W3CDTF">2011-09-28T02:03:41Z</dcterms:modified>
</cp:coreProperties>
</file>